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6" r:id="rId3"/>
    <p:sldId id="348" r:id="rId4"/>
    <p:sldId id="273" r:id="rId5"/>
    <p:sldId id="257" r:id="rId6"/>
    <p:sldId id="268" r:id="rId7"/>
    <p:sldId id="258" r:id="rId8"/>
    <p:sldId id="259" r:id="rId9"/>
    <p:sldId id="267" r:id="rId10"/>
    <p:sldId id="270" r:id="rId11"/>
    <p:sldId id="347" r:id="rId12"/>
    <p:sldId id="262" r:id="rId13"/>
    <p:sldId id="263" r:id="rId14"/>
    <p:sldId id="264" r:id="rId15"/>
    <p:sldId id="260" r:id="rId16"/>
    <p:sldId id="261" r:id="rId17"/>
    <p:sldId id="269" r:id="rId18"/>
    <p:sldId id="266" r:id="rId19"/>
    <p:sldId id="265" r:id="rId20"/>
    <p:sldId id="329" r:id="rId21"/>
    <p:sldId id="330" r:id="rId22"/>
    <p:sldId id="331" r:id="rId23"/>
    <p:sldId id="332" r:id="rId24"/>
    <p:sldId id="333" r:id="rId25"/>
    <p:sldId id="289" r:id="rId26"/>
    <p:sldId id="334" r:id="rId27"/>
    <p:sldId id="290" r:id="rId28"/>
    <p:sldId id="335" r:id="rId29"/>
    <p:sldId id="336" r:id="rId30"/>
    <p:sldId id="287" r:id="rId31"/>
    <p:sldId id="337" r:id="rId32"/>
    <p:sldId id="291" r:id="rId33"/>
    <p:sldId id="292" r:id="rId34"/>
    <p:sldId id="293" r:id="rId35"/>
    <p:sldId id="294" r:id="rId36"/>
    <p:sldId id="346" r:id="rId37"/>
    <p:sldId id="338" r:id="rId38"/>
    <p:sldId id="339" r:id="rId39"/>
    <p:sldId id="340" r:id="rId40"/>
    <p:sldId id="288" r:id="rId41"/>
    <p:sldId id="341" r:id="rId42"/>
    <p:sldId id="342" r:id="rId43"/>
    <p:sldId id="343" r:id="rId44"/>
    <p:sldId id="344" r:id="rId45"/>
    <p:sldId id="271" r:id="rId46"/>
    <p:sldId id="274" r:id="rId47"/>
    <p:sldId id="277" r:id="rId48"/>
    <p:sldId id="278" r:id="rId49"/>
    <p:sldId id="275" r:id="rId50"/>
    <p:sldId id="276" r:id="rId51"/>
    <p:sldId id="279" r:id="rId52"/>
    <p:sldId id="295" r:id="rId53"/>
    <p:sldId id="280" r:id="rId54"/>
    <p:sldId id="281" r:id="rId55"/>
    <p:sldId id="282" r:id="rId56"/>
    <p:sldId id="284" r:id="rId57"/>
    <p:sldId id="285" r:id="rId58"/>
    <p:sldId id="286" r:id="rId59"/>
    <p:sldId id="345" r:id="rId60"/>
    <p:sldId id="32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25"/>
    <p:restoredTop sz="94641"/>
  </p:normalViewPr>
  <p:slideViewPr>
    <p:cSldViewPr snapToGrid="0" snapToObjects="1">
      <p:cViewPr varScale="1">
        <p:scale>
          <a:sx n="98" d="100"/>
          <a:sy n="98" d="100"/>
        </p:scale>
        <p:origin x="22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FE0DF-CE64-FE41-8F5E-2F09317BE35D}" type="datetimeFigureOut">
              <a:rPr lang="en-US" smtClean="0"/>
              <a:t>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6CA89-ABF1-E44A-BB65-2111BD03F98D}" type="slidenum">
              <a:rPr lang="en-US" smtClean="0"/>
              <a:t>‹#›</a:t>
            </a:fld>
            <a:endParaRPr lang="en-US"/>
          </a:p>
        </p:txBody>
      </p:sp>
    </p:spTree>
    <p:extLst>
      <p:ext uri="{BB962C8B-B14F-4D97-AF65-F5344CB8AC3E}">
        <p14:creationId xmlns:p14="http://schemas.microsoft.com/office/powerpoint/2010/main" val="268427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a:t>
            </a:fld>
            <a:endParaRPr lang="en-US"/>
          </a:p>
        </p:txBody>
      </p:sp>
    </p:spTree>
    <p:extLst>
      <p:ext uri="{BB962C8B-B14F-4D97-AF65-F5344CB8AC3E}">
        <p14:creationId xmlns:p14="http://schemas.microsoft.com/office/powerpoint/2010/main" val="7778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10</a:t>
            </a:fld>
            <a:endParaRPr lang="en-US"/>
          </a:p>
        </p:txBody>
      </p:sp>
    </p:spTree>
    <p:extLst>
      <p:ext uri="{BB962C8B-B14F-4D97-AF65-F5344CB8AC3E}">
        <p14:creationId xmlns:p14="http://schemas.microsoft.com/office/powerpoint/2010/main" val="2545565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12</a:t>
            </a:fld>
            <a:endParaRPr lang="en-US"/>
          </a:p>
        </p:txBody>
      </p:sp>
    </p:spTree>
    <p:extLst>
      <p:ext uri="{BB962C8B-B14F-4D97-AF65-F5344CB8AC3E}">
        <p14:creationId xmlns:p14="http://schemas.microsoft.com/office/powerpoint/2010/main" val="2368132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13</a:t>
            </a:fld>
            <a:endParaRPr lang="en-US"/>
          </a:p>
        </p:txBody>
      </p:sp>
    </p:spTree>
    <p:extLst>
      <p:ext uri="{BB962C8B-B14F-4D97-AF65-F5344CB8AC3E}">
        <p14:creationId xmlns:p14="http://schemas.microsoft.com/office/powerpoint/2010/main" val="280355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14</a:t>
            </a:fld>
            <a:endParaRPr lang="en-US"/>
          </a:p>
        </p:txBody>
      </p:sp>
    </p:spTree>
    <p:extLst>
      <p:ext uri="{BB962C8B-B14F-4D97-AF65-F5344CB8AC3E}">
        <p14:creationId xmlns:p14="http://schemas.microsoft.com/office/powerpoint/2010/main" val="349181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15</a:t>
            </a:fld>
            <a:endParaRPr lang="en-US"/>
          </a:p>
        </p:txBody>
      </p:sp>
    </p:spTree>
    <p:extLst>
      <p:ext uri="{BB962C8B-B14F-4D97-AF65-F5344CB8AC3E}">
        <p14:creationId xmlns:p14="http://schemas.microsoft.com/office/powerpoint/2010/main" val="217852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16</a:t>
            </a:fld>
            <a:endParaRPr lang="en-US"/>
          </a:p>
        </p:txBody>
      </p:sp>
    </p:spTree>
    <p:extLst>
      <p:ext uri="{BB962C8B-B14F-4D97-AF65-F5344CB8AC3E}">
        <p14:creationId xmlns:p14="http://schemas.microsoft.com/office/powerpoint/2010/main" val="205865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17</a:t>
            </a:fld>
            <a:endParaRPr lang="en-US"/>
          </a:p>
        </p:txBody>
      </p:sp>
    </p:spTree>
    <p:extLst>
      <p:ext uri="{BB962C8B-B14F-4D97-AF65-F5344CB8AC3E}">
        <p14:creationId xmlns:p14="http://schemas.microsoft.com/office/powerpoint/2010/main" val="183869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18</a:t>
            </a:fld>
            <a:endParaRPr lang="en-US"/>
          </a:p>
        </p:txBody>
      </p:sp>
    </p:spTree>
    <p:extLst>
      <p:ext uri="{BB962C8B-B14F-4D97-AF65-F5344CB8AC3E}">
        <p14:creationId xmlns:p14="http://schemas.microsoft.com/office/powerpoint/2010/main" val="3531689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19</a:t>
            </a:fld>
            <a:endParaRPr lang="en-US"/>
          </a:p>
        </p:txBody>
      </p:sp>
    </p:spTree>
    <p:extLst>
      <p:ext uri="{BB962C8B-B14F-4D97-AF65-F5344CB8AC3E}">
        <p14:creationId xmlns:p14="http://schemas.microsoft.com/office/powerpoint/2010/main" val="296170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2</a:t>
            </a:fld>
            <a:endParaRPr lang="en-US"/>
          </a:p>
        </p:txBody>
      </p:sp>
    </p:spTree>
    <p:extLst>
      <p:ext uri="{BB962C8B-B14F-4D97-AF65-F5344CB8AC3E}">
        <p14:creationId xmlns:p14="http://schemas.microsoft.com/office/powerpoint/2010/main" val="224367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3</a:t>
            </a:fld>
            <a:endParaRPr lang="en-US"/>
          </a:p>
        </p:txBody>
      </p:sp>
    </p:spTree>
    <p:extLst>
      <p:ext uri="{BB962C8B-B14F-4D97-AF65-F5344CB8AC3E}">
        <p14:creationId xmlns:p14="http://schemas.microsoft.com/office/powerpoint/2010/main" val="280331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4</a:t>
            </a:fld>
            <a:endParaRPr lang="en-US"/>
          </a:p>
        </p:txBody>
      </p:sp>
    </p:spTree>
    <p:extLst>
      <p:ext uri="{BB962C8B-B14F-4D97-AF65-F5344CB8AC3E}">
        <p14:creationId xmlns:p14="http://schemas.microsoft.com/office/powerpoint/2010/main" val="334976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5</a:t>
            </a:fld>
            <a:endParaRPr lang="en-US"/>
          </a:p>
        </p:txBody>
      </p:sp>
    </p:spTree>
    <p:extLst>
      <p:ext uri="{BB962C8B-B14F-4D97-AF65-F5344CB8AC3E}">
        <p14:creationId xmlns:p14="http://schemas.microsoft.com/office/powerpoint/2010/main" val="338049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6</a:t>
            </a:fld>
            <a:endParaRPr lang="en-US"/>
          </a:p>
        </p:txBody>
      </p:sp>
    </p:spTree>
    <p:extLst>
      <p:ext uri="{BB962C8B-B14F-4D97-AF65-F5344CB8AC3E}">
        <p14:creationId xmlns:p14="http://schemas.microsoft.com/office/powerpoint/2010/main" val="389927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7</a:t>
            </a:fld>
            <a:endParaRPr lang="en-US"/>
          </a:p>
        </p:txBody>
      </p:sp>
    </p:spTree>
    <p:extLst>
      <p:ext uri="{BB962C8B-B14F-4D97-AF65-F5344CB8AC3E}">
        <p14:creationId xmlns:p14="http://schemas.microsoft.com/office/powerpoint/2010/main" val="294774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8</a:t>
            </a:fld>
            <a:endParaRPr lang="en-US"/>
          </a:p>
        </p:txBody>
      </p:sp>
    </p:spTree>
    <p:extLst>
      <p:ext uri="{BB962C8B-B14F-4D97-AF65-F5344CB8AC3E}">
        <p14:creationId xmlns:p14="http://schemas.microsoft.com/office/powerpoint/2010/main" val="3963491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96CA89-ABF1-E44A-BB65-2111BD03F98D}" type="slidenum">
              <a:rPr lang="en-US" smtClean="0"/>
              <a:t>9</a:t>
            </a:fld>
            <a:endParaRPr lang="en-US"/>
          </a:p>
        </p:txBody>
      </p:sp>
    </p:spTree>
    <p:extLst>
      <p:ext uri="{BB962C8B-B14F-4D97-AF65-F5344CB8AC3E}">
        <p14:creationId xmlns:p14="http://schemas.microsoft.com/office/powerpoint/2010/main" val="411719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CFCE-CDFA-DE4B-80A9-E0B60E4092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612EA4-95EE-4540-A9F6-A5ADF0D27F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A91B0-D71C-6E41-9E8D-4CFC0AA4ACB7}"/>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5" name="Footer Placeholder 4">
            <a:extLst>
              <a:ext uri="{FF2B5EF4-FFF2-40B4-BE49-F238E27FC236}">
                <a16:creationId xmlns:a16="http://schemas.microsoft.com/office/drawing/2014/main" id="{BCED5CB7-CF4A-6E44-9E5D-ABA713C16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54B9B-C12D-8D4B-B410-544C35102C00}"/>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321159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F4F9-897E-A247-89D5-93F5C9EB8A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F822A3-7827-F843-8706-49AA6A3DDD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30AFE-5A7C-D042-A99A-671F5F5DCC09}"/>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5" name="Footer Placeholder 4">
            <a:extLst>
              <a:ext uri="{FF2B5EF4-FFF2-40B4-BE49-F238E27FC236}">
                <a16:creationId xmlns:a16="http://schemas.microsoft.com/office/drawing/2014/main" id="{4E4A1BD7-5925-074D-80F1-42CC5252F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24876-8DAE-A74F-8E8B-FE868F17378C}"/>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257100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13E24-384E-8843-8BDF-524FDE83A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2088EB-E68C-2D4D-BBA1-16E6C8D911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75044-B2E1-544F-8163-48AA238658D2}"/>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5" name="Footer Placeholder 4">
            <a:extLst>
              <a:ext uri="{FF2B5EF4-FFF2-40B4-BE49-F238E27FC236}">
                <a16:creationId xmlns:a16="http://schemas.microsoft.com/office/drawing/2014/main" id="{D59F17DA-854F-DE43-8461-5C210B89B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DC57C-42D1-8640-987B-8D948F94FB34}"/>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324010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1EE6-0DFC-D841-98BA-7E368554D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904E29-278B-934D-8BFE-186EB74FDE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E36D5-2C4D-724C-8686-874629E04D0C}"/>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5" name="Footer Placeholder 4">
            <a:extLst>
              <a:ext uri="{FF2B5EF4-FFF2-40B4-BE49-F238E27FC236}">
                <a16:creationId xmlns:a16="http://schemas.microsoft.com/office/drawing/2014/main" id="{79C262BB-CE4E-4E42-81A5-072AA1C2A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94D8C-5FA9-2240-8738-250F65C160D3}"/>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408206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1BC5-67F8-8645-B120-0958F8A14C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90C634-E1C3-064D-945D-DE04E7CDE3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5D101E-F016-AF49-A646-CD8CDE0C7A29}"/>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5" name="Footer Placeholder 4">
            <a:extLst>
              <a:ext uri="{FF2B5EF4-FFF2-40B4-BE49-F238E27FC236}">
                <a16:creationId xmlns:a16="http://schemas.microsoft.com/office/drawing/2014/main" id="{067BD4D4-BF55-D045-8C70-74F6D360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CB0FE-3CEE-F442-A71E-B035490E0F3B}"/>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185251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ECC4-6857-7447-ABAE-78E1EE20D7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A2DEA2-FAFE-C642-9A1C-1BC7EE430E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036870-A61B-584D-99FC-32DF16B489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14FF86-4040-8340-A720-2AADD1CAE020}"/>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6" name="Footer Placeholder 5">
            <a:extLst>
              <a:ext uri="{FF2B5EF4-FFF2-40B4-BE49-F238E27FC236}">
                <a16:creationId xmlns:a16="http://schemas.microsoft.com/office/drawing/2014/main" id="{D6F9066C-958E-1E4A-BEC8-F61DE0475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C709E-9343-8145-9182-F39F49D13D82}"/>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418312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5914-4C7A-8B42-A5A0-B375194B7A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79288-27B1-9A4C-810E-D7C7D36A3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F7B6B6-FD46-C947-A316-5854108C81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EF9367-8120-9948-8B7C-2D7AB6C48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E42CC8-D13F-EF43-BC4A-30AD161A25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F228DD-F315-9044-A53D-3CB901503972}"/>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8" name="Footer Placeholder 7">
            <a:extLst>
              <a:ext uri="{FF2B5EF4-FFF2-40B4-BE49-F238E27FC236}">
                <a16:creationId xmlns:a16="http://schemas.microsoft.com/office/drawing/2014/main" id="{2AC2E57E-4342-294D-AD4A-8646EAC79A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301BCB-EE3B-F446-8727-B435452D186F}"/>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16067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46A2-9030-4B41-95E1-7D317BB769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3F1A91-EE33-634A-85B7-237236FDE593}"/>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4" name="Footer Placeholder 3">
            <a:extLst>
              <a:ext uri="{FF2B5EF4-FFF2-40B4-BE49-F238E27FC236}">
                <a16:creationId xmlns:a16="http://schemas.microsoft.com/office/drawing/2014/main" id="{43FDA5BA-B667-354F-BFC4-B281DF126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F5817C-B5B5-C449-87A6-AED9EBBE65E4}"/>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1379858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BFE476-F8A8-FA43-B810-0EF1489988B9}"/>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3" name="Footer Placeholder 2">
            <a:extLst>
              <a:ext uri="{FF2B5EF4-FFF2-40B4-BE49-F238E27FC236}">
                <a16:creationId xmlns:a16="http://schemas.microsoft.com/office/drawing/2014/main" id="{D5D8E8F9-6934-7B4E-8D71-0F4A70CC7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0B6A00-1198-2D41-8CD9-9025F7B66319}"/>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111768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3784-7E9A-DF40-A08B-CC58F66AE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EACDE8-C91B-DB4A-B796-6AF7C5E11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DC0BA4-761C-BD4C-91ED-F30B052A5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3D0F8E-5C96-1147-9906-495B7E5D044E}"/>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6" name="Footer Placeholder 5">
            <a:extLst>
              <a:ext uri="{FF2B5EF4-FFF2-40B4-BE49-F238E27FC236}">
                <a16:creationId xmlns:a16="http://schemas.microsoft.com/office/drawing/2014/main" id="{6E5D3E73-B5BC-BC40-BF2C-A8226DF0D4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5A156-D8AD-F741-AE19-96DF82DF1D5B}"/>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2502201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04AC-2292-6C40-A2B0-0F9B8AE855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A8C91B-3454-AD4C-A91D-78FB0D635D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90D6A-CB0E-E548-B44A-ECB7888A6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A5141F-5D3F-FE4B-926F-06C5F7E7FD38}"/>
              </a:ext>
            </a:extLst>
          </p:cNvPr>
          <p:cNvSpPr>
            <a:spLocks noGrp="1"/>
          </p:cNvSpPr>
          <p:nvPr>
            <p:ph type="dt" sz="half" idx="10"/>
          </p:nvPr>
        </p:nvSpPr>
        <p:spPr/>
        <p:txBody>
          <a:bodyPr/>
          <a:lstStyle/>
          <a:p>
            <a:fld id="{708CC728-AA9E-2249-938A-6E9FCB749F77}" type="datetimeFigureOut">
              <a:rPr lang="en-US" smtClean="0"/>
              <a:t>1/8/20</a:t>
            </a:fld>
            <a:endParaRPr lang="en-US"/>
          </a:p>
        </p:txBody>
      </p:sp>
      <p:sp>
        <p:nvSpPr>
          <p:cNvPr id="6" name="Footer Placeholder 5">
            <a:extLst>
              <a:ext uri="{FF2B5EF4-FFF2-40B4-BE49-F238E27FC236}">
                <a16:creationId xmlns:a16="http://schemas.microsoft.com/office/drawing/2014/main" id="{0420F8B7-903E-9444-9F82-819ED7AEE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8FB3C-0205-BC4F-9252-9D5361560530}"/>
              </a:ext>
            </a:extLst>
          </p:cNvPr>
          <p:cNvSpPr>
            <a:spLocks noGrp="1"/>
          </p:cNvSpPr>
          <p:nvPr>
            <p:ph type="sldNum" sz="quarter" idx="12"/>
          </p:nvPr>
        </p:nvSpPr>
        <p:spPr/>
        <p:txBody>
          <a:bodyPr/>
          <a:lstStyle/>
          <a:p>
            <a:fld id="{3A6BACF4-F595-AD41-BFD1-9F0FA07AAC04}" type="slidenum">
              <a:rPr lang="en-US" smtClean="0"/>
              <a:t>‹#›</a:t>
            </a:fld>
            <a:endParaRPr lang="en-US"/>
          </a:p>
        </p:txBody>
      </p:sp>
    </p:spTree>
    <p:extLst>
      <p:ext uri="{BB962C8B-B14F-4D97-AF65-F5344CB8AC3E}">
        <p14:creationId xmlns:p14="http://schemas.microsoft.com/office/powerpoint/2010/main" val="147117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t="-22000" b="-2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1F00B4-4686-A543-9907-0EC61EA3D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E069D-9D4A-0145-B531-CBEA04691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7B185-3A35-3041-81C1-35E8C28CF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CC728-AA9E-2249-938A-6E9FCB749F77}" type="datetimeFigureOut">
              <a:rPr lang="en-US" smtClean="0"/>
              <a:t>1/8/20</a:t>
            </a:fld>
            <a:endParaRPr lang="en-US"/>
          </a:p>
        </p:txBody>
      </p:sp>
      <p:sp>
        <p:nvSpPr>
          <p:cNvPr id="5" name="Footer Placeholder 4">
            <a:extLst>
              <a:ext uri="{FF2B5EF4-FFF2-40B4-BE49-F238E27FC236}">
                <a16:creationId xmlns:a16="http://schemas.microsoft.com/office/drawing/2014/main" id="{E8961F81-657F-494E-8D3C-F3F5C7BAFC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5C2C43-F0CF-704D-8D65-6030EA9385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BACF4-F595-AD41-BFD1-9F0FA07AAC04}" type="slidenum">
              <a:rPr lang="en-US" smtClean="0"/>
              <a:t>‹#›</a:t>
            </a:fld>
            <a:endParaRPr lang="en-US"/>
          </a:p>
        </p:txBody>
      </p:sp>
    </p:spTree>
    <p:extLst>
      <p:ext uri="{BB962C8B-B14F-4D97-AF65-F5344CB8AC3E}">
        <p14:creationId xmlns:p14="http://schemas.microsoft.com/office/powerpoint/2010/main" val="1840001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hitlockschluter.zoology.ubc.ca/r-code/intro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rna.wlu.edu/bio185/c-02-r-101.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5A82-042B-904B-B9E4-478EAC63DE86}"/>
              </a:ext>
            </a:extLst>
          </p:cNvPr>
          <p:cNvSpPr>
            <a:spLocks noGrp="1"/>
          </p:cNvSpPr>
          <p:nvPr>
            <p:ph type="ctrTitle"/>
          </p:nvPr>
        </p:nvSpPr>
        <p:spPr>
          <a:xfrm>
            <a:off x="1524000" y="1540817"/>
            <a:ext cx="9144000" cy="2387600"/>
          </a:xfrm>
        </p:spPr>
        <p:txBody>
          <a:bodyPr>
            <a:normAutofit/>
          </a:bodyPr>
          <a:lstStyle/>
          <a:p>
            <a:r>
              <a:rPr lang="en-US" sz="4800" b="1" dirty="0"/>
              <a:t>Biology 201: Statistics for Biology and Medicine</a:t>
            </a:r>
            <a:br>
              <a:rPr lang="en-US" sz="4800" dirty="0"/>
            </a:br>
            <a:endParaRPr lang="en-US" sz="4800" dirty="0"/>
          </a:p>
        </p:txBody>
      </p:sp>
      <p:sp>
        <p:nvSpPr>
          <p:cNvPr id="3" name="Subtitle 2">
            <a:extLst>
              <a:ext uri="{FF2B5EF4-FFF2-40B4-BE49-F238E27FC236}">
                <a16:creationId xmlns:a16="http://schemas.microsoft.com/office/drawing/2014/main" id="{C034F3BE-718A-CE43-82AC-6FBDB3DC5C9A}"/>
              </a:ext>
            </a:extLst>
          </p:cNvPr>
          <p:cNvSpPr>
            <a:spLocks noGrp="1"/>
          </p:cNvSpPr>
          <p:nvPr>
            <p:ph type="subTitle" idx="1"/>
          </p:nvPr>
        </p:nvSpPr>
        <p:spPr/>
        <p:txBody>
          <a:bodyPr>
            <a:normAutofit/>
          </a:bodyPr>
          <a:lstStyle/>
          <a:p>
            <a:r>
              <a:rPr lang="en-US" sz="2800" dirty="0"/>
              <a:t>Fall 2019</a:t>
            </a:r>
          </a:p>
          <a:p>
            <a:r>
              <a:rPr lang="en-US" sz="2800" dirty="0"/>
              <a:t>Dr. Andrew Sackman</a:t>
            </a:r>
          </a:p>
        </p:txBody>
      </p:sp>
    </p:spTree>
    <p:extLst>
      <p:ext uri="{BB962C8B-B14F-4D97-AF65-F5344CB8AC3E}">
        <p14:creationId xmlns:p14="http://schemas.microsoft.com/office/powerpoint/2010/main" val="4253563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4133-6BBC-5747-96F4-9A88DA744264}"/>
              </a:ext>
            </a:extLst>
          </p:cNvPr>
          <p:cNvSpPr>
            <a:spLocks noGrp="1"/>
          </p:cNvSpPr>
          <p:nvPr>
            <p:ph type="title"/>
          </p:nvPr>
        </p:nvSpPr>
        <p:spPr/>
        <p:txBody>
          <a:bodyPr/>
          <a:lstStyle/>
          <a:p>
            <a:pPr algn="ctr"/>
            <a:r>
              <a:rPr lang="en-US" dirty="0"/>
              <a:t>Course introduction</a:t>
            </a:r>
          </a:p>
        </p:txBody>
      </p:sp>
      <p:sp>
        <p:nvSpPr>
          <p:cNvPr id="3" name="Content Placeholder 2">
            <a:extLst>
              <a:ext uri="{FF2B5EF4-FFF2-40B4-BE49-F238E27FC236}">
                <a16:creationId xmlns:a16="http://schemas.microsoft.com/office/drawing/2014/main" id="{EAC7729E-1616-9943-AF35-78A29164EAB3}"/>
              </a:ext>
            </a:extLst>
          </p:cNvPr>
          <p:cNvSpPr>
            <a:spLocks noGrp="1"/>
          </p:cNvSpPr>
          <p:nvPr>
            <p:ph idx="1"/>
          </p:nvPr>
        </p:nvSpPr>
        <p:spPr/>
        <p:txBody>
          <a:bodyPr/>
          <a:lstStyle/>
          <a:p>
            <a:r>
              <a:rPr lang="en-US" dirty="0"/>
              <a:t>This course is heavily focused on analyzing data</a:t>
            </a:r>
          </a:p>
          <a:p>
            <a:r>
              <a:rPr lang="en-US" dirty="0"/>
              <a:t>WARNING: There will be math</a:t>
            </a:r>
          </a:p>
          <a:p>
            <a:r>
              <a:rPr lang="en-US" dirty="0"/>
              <a:t>More important than understanding how to perform statistical tests or analyses is understanding which analyses are appropriate for a given set of data</a:t>
            </a:r>
          </a:p>
        </p:txBody>
      </p:sp>
    </p:spTree>
    <p:extLst>
      <p:ext uri="{BB962C8B-B14F-4D97-AF65-F5344CB8AC3E}">
        <p14:creationId xmlns:p14="http://schemas.microsoft.com/office/powerpoint/2010/main" val="295730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FEC04-22E4-6C4B-AC4A-31B002E3096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C3B630B-0571-1643-A732-D593FD49D9C6}"/>
              </a:ext>
            </a:extLst>
          </p:cNvPr>
          <p:cNvSpPr>
            <a:spLocks noGrp="1"/>
          </p:cNvSpPr>
          <p:nvPr>
            <p:ph idx="1"/>
          </p:nvPr>
        </p:nvSpPr>
        <p:spPr>
          <a:xfrm>
            <a:off x="838200" y="2338251"/>
            <a:ext cx="10515600" cy="3838712"/>
          </a:xfrm>
        </p:spPr>
        <p:txBody>
          <a:bodyPr/>
          <a:lstStyle/>
          <a:p>
            <a:pPr marL="0" indent="0" algn="ctr">
              <a:buNone/>
            </a:pPr>
            <a:r>
              <a:rPr lang="en-US" dirty="0" err="1"/>
              <a:t>pollev.com</a:t>
            </a:r>
            <a:r>
              <a:rPr lang="en-US" dirty="0"/>
              <a:t>/</a:t>
            </a:r>
            <a:r>
              <a:rPr lang="en-US" dirty="0" err="1"/>
              <a:t>sackman</a:t>
            </a:r>
            <a:endParaRPr lang="en-US" dirty="0"/>
          </a:p>
        </p:txBody>
      </p:sp>
    </p:spTree>
    <p:extLst>
      <p:ext uri="{BB962C8B-B14F-4D97-AF65-F5344CB8AC3E}">
        <p14:creationId xmlns:p14="http://schemas.microsoft.com/office/powerpoint/2010/main" val="195242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B102-9688-FB4F-8E52-F4D6011597EC}"/>
              </a:ext>
            </a:extLst>
          </p:cNvPr>
          <p:cNvSpPr>
            <a:spLocks noGrp="1"/>
          </p:cNvSpPr>
          <p:nvPr>
            <p:ph type="title"/>
          </p:nvPr>
        </p:nvSpPr>
        <p:spPr/>
        <p:txBody>
          <a:bodyPr/>
          <a:lstStyle/>
          <a:p>
            <a:pPr algn="ctr"/>
            <a:r>
              <a:rPr lang="en-US" dirty="0"/>
              <a:t>R</a:t>
            </a:r>
          </a:p>
        </p:txBody>
      </p:sp>
      <p:sp>
        <p:nvSpPr>
          <p:cNvPr id="3" name="Content Placeholder 2">
            <a:extLst>
              <a:ext uri="{FF2B5EF4-FFF2-40B4-BE49-F238E27FC236}">
                <a16:creationId xmlns:a16="http://schemas.microsoft.com/office/drawing/2014/main" id="{E976FE97-E537-F24F-BF9A-F78A3A6DE4A3}"/>
              </a:ext>
            </a:extLst>
          </p:cNvPr>
          <p:cNvSpPr>
            <a:spLocks noGrp="1"/>
          </p:cNvSpPr>
          <p:nvPr>
            <p:ph idx="1"/>
          </p:nvPr>
        </p:nvSpPr>
        <p:spPr/>
        <p:txBody>
          <a:bodyPr>
            <a:normAutofit/>
          </a:bodyPr>
          <a:lstStyle/>
          <a:p>
            <a:r>
              <a:rPr lang="en-US" dirty="0"/>
              <a:t>R is a programming language and environment for statistical computing and graphics</a:t>
            </a:r>
          </a:p>
          <a:p>
            <a:r>
              <a:rPr lang="en-US" dirty="0"/>
              <a:t>Research and publications</a:t>
            </a:r>
          </a:p>
          <a:p>
            <a:r>
              <a:rPr lang="en-US" dirty="0"/>
              <a:t>We will be using it in this course for data analysis and visualization</a:t>
            </a:r>
          </a:p>
          <a:p>
            <a:pPr lvl="1"/>
            <a:r>
              <a:rPr lang="en-US" dirty="0"/>
              <a:t>This will not be a course in R, but we will learn enough of R to assist us in analyzing our data</a:t>
            </a:r>
          </a:p>
          <a:p>
            <a:r>
              <a:rPr lang="en-US" dirty="0"/>
              <a:t>If you decide that you are interested in learning more about using programming languages to analyze data, take a look at the department’s data science courses: BIOL 185 and 187</a:t>
            </a:r>
          </a:p>
        </p:txBody>
      </p:sp>
    </p:spTree>
    <p:extLst>
      <p:ext uri="{BB962C8B-B14F-4D97-AF65-F5344CB8AC3E}">
        <p14:creationId xmlns:p14="http://schemas.microsoft.com/office/powerpoint/2010/main" val="666766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BB5D-7CB7-AD48-B076-FAD70D7CDF16}"/>
              </a:ext>
            </a:extLst>
          </p:cNvPr>
          <p:cNvSpPr>
            <a:spLocks noGrp="1"/>
          </p:cNvSpPr>
          <p:nvPr>
            <p:ph type="title"/>
          </p:nvPr>
        </p:nvSpPr>
        <p:spPr/>
        <p:txBody>
          <a:bodyPr/>
          <a:lstStyle/>
          <a:p>
            <a:pPr algn="ctr"/>
            <a:r>
              <a:rPr lang="en-US" dirty="0"/>
              <a:t>Why R?</a:t>
            </a:r>
          </a:p>
        </p:txBody>
      </p:sp>
      <p:sp>
        <p:nvSpPr>
          <p:cNvPr id="3" name="Content Placeholder 2">
            <a:extLst>
              <a:ext uri="{FF2B5EF4-FFF2-40B4-BE49-F238E27FC236}">
                <a16:creationId xmlns:a16="http://schemas.microsoft.com/office/drawing/2014/main" id="{FB63F063-83F2-2D40-986C-2C857E5D1BBD}"/>
              </a:ext>
            </a:extLst>
          </p:cNvPr>
          <p:cNvSpPr>
            <a:spLocks noGrp="1"/>
          </p:cNvSpPr>
          <p:nvPr>
            <p:ph idx="1"/>
          </p:nvPr>
        </p:nvSpPr>
        <p:spPr/>
        <p:txBody>
          <a:bodyPr/>
          <a:lstStyle/>
          <a:p>
            <a:r>
              <a:rPr lang="en-US" dirty="0"/>
              <a:t>Advantages:</a:t>
            </a:r>
          </a:p>
          <a:p>
            <a:pPr lvl="1"/>
            <a:r>
              <a:rPr lang="en-US" dirty="0"/>
              <a:t>Free and open-source</a:t>
            </a:r>
          </a:p>
          <a:p>
            <a:pPr lvl="1"/>
            <a:r>
              <a:rPr lang="en-US" dirty="0"/>
              <a:t>Huge array of built-in functions and extra contributed packages</a:t>
            </a:r>
          </a:p>
          <a:p>
            <a:pPr lvl="1"/>
            <a:r>
              <a:rPr lang="en-US" dirty="0"/>
              <a:t>Excellent graphics</a:t>
            </a:r>
          </a:p>
          <a:p>
            <a:pPr lvl="1"/>
            <a:r>
              <a:rPr lang="en-US" dirty="0"/>
              <a:t>Good for simulation, programming, and analyses</a:t>
            </a:r>
          </a:p>
          <a:p>
            <a:pPr lvl="1"/>
            <a:r>
              <a:rPr lang="en-US" dirty="0"/>
              <a:t>Large community of users</a:t>
            </a:r>
          </a:p>
          <a:p>
            <a:r>
              <a:rPr lang="en-US" dirty="0"/>
              <a:t>Primary disadvantage -&gt; Potentially steep learning curve for users with no programming experience</a:t>
            </a:r>
          </a:p>
        </p:txBody>
      </p:sp>
    </p:spTree>
    <p:extLst>
      <p:ext uri="{BB962C8B-B14F-4D97-AF65-F5344CB8AC3E}">
        <p14:creationId xmlns:p14="http://schemas.microsoft.com/office/powerpoint/2010/main" val="11060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0DDE-F256-6742-AE9D-D3C31A31635E}"/>
              </a:ext>
            </a:extLst>
          </p:cNvPr>
          <p:cNvSpPr>
            <a:spLocks noGrp="1"/>
          </p:cNvSpPr>
          <p:nvPr>
            <p:ph type="title"/>
          </p:nvPr>
        </p:nvSpPr>
        <p:spPr/>
        <p:txBody>
          <a:bodyPr/>
          <a:lstStyle/>
          <a:p>
            <a:pPr algn="ctr"/>
            <a:r>
              <a:rPr lang="en-US" dirty="0" err="1"/>
              <a:t>RStudio</a:t>
            </a:r>
            <a:endParaRPr lang="en-US" dirty="0"/>
          </a:p>
        </p:txBody>
      </p:sp>
      <p:sp>
        <p:nvSpPr>
          <p:cNvPr id="3" name="Content Placeholder 2">
            <a:extLst>
              <a:ext uri="{FF2B5EF4-FFF2-40B4-BE49-F238E27FC236}">
                <a16:creationId xmlns:a16="http://schemas.microsoft.com/office/drawing/2014/main" id="{A26C9B8C-AD0F-164C-AFE3-767E5598D3D1}"/>
              </a:ext>
            </a:extLst>
          </p:cNvPr>
          <p:cNvSpPr>
            <a:spLocks noGrp="1"/>
          </p:cNvSpPr>
          <p:nvPr>
            <p:ph idx="1"/>
          </p:nvPr>
        </p:nvSpPr>
        <p:spPr/>
        <p:txBody>
          <a:bodyPr/>
          <a:lstStyle/>
          <a:p>
            <a:pPr marL="0" indent="0">
              <a:buNone/>
            </a:pPr>
            <a:r>
              <a:rPr lang="en-US" dirty="0"/>
              <a:t>“</a:t>
            </a:r>
            <a:r>
              <a:rPr lang="en-US" dirty="0" err="1"/>
              <a:t>RStudio</a:t>
            </a:r>
            <a:r>
              <a:rPr lang="en-US" dirty="0"/>
              <a:t> is an integrated development environment for R.</a:t>
            </a:r>
          </a:p>
          <a:p>
            <a:pPr marL="0" indent="0">
              <a:buNone/>
            </a:pPr>
            <a:r>
              <a:rPr lang="en-US" dirty="0"/>
              <a:t>It includes a console, syntax-highlighting editor that supports direct code execution, as well as tools for plotting, history, debugging and workspace management.”</a:t>
            </a:r>
          </a:p>
          <a:p>
            <a:pPr marL="0" indent="0">
              <a:buNone/>
            </a:pPr>
            <a:endParaRPr lang="en-US" dirty="0"/>
          </a:p>
          <a:p>
            <a:pPr marL="0" indent="0">
              <a:buNone/>
            </a:pPr>
            <a:r>
              <a:rPr lang="en-US" dirty="0"/>
              <a:t>Basically, it makes R easier for first-time users and more useful for everybody.</a:t>
            </a:r>
          </a:p>
        </p:txBody>
      </p:sp>
    </p:spTree>
    <p:extLst>
      <p:ext uri="{BB962C8B-B14F-4D97-AF65-F5344CB8AC3E}">
        <p14:creationId xmlns:p14="http://schemas.microsoft.com/office/powerpoint/2010/main" val="92555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2768-E083-A94D-B067-86FB83592C90}"/>
              </a:ext>
            </a:extLst>
          </p:cNvPr>
          <p:cNvSpPr>
            <a:spLocks noGrp="1"/>
          </p:cNvSpPr>
          <p:nvPr>
            <p:ph type="title"/>
          </p:nvPr>
        </p:nvSpPr>
        <p:spPr/>
        <p:txBody>
          <a:bodyPr/>
          <a:lstStyle/>
          <a:p>
            <a:pPr algn="ctr"/>
            <a:r>
              <a:rPr lang="en-US" dirty="0"/>
              <a:t>Installing R</a:t>
            </a:r>
          </a:p>
        </p:txBody>
      </p:sp>
      <p:sp>
        <p:nvSpPr>
          <p:cNvPr id="3" name="Content Placeholder 2">
            <a:extLst>
              <a:ext uri="{FF2B5EF4-FFF2-40B4-BE49-F238E27FC236}">
                <a16:creationId xmlns:a16="http://schemas.microsoft.com/office/drawing/2014/main" id="{4836B017-3277-FE49-945A-75DCBA32AB0A}"/>
              </a:ext>
            </a:extLst>
          </p:cNvPr>
          <p:cNvSpPr>
            <a:spLocks noGrp="1"/>
          </p:cNvSpPr>
          <p:nvPr>
            <p:ph idx="1"/>
          </p:nvPr>
        </p:nvSpPr>
        <p:spPr/>
        <p:txBody>
          <a:bodyPr/>
          <a:lstStyle/>
          <a:p>
            <a:r>
              <a:rPr lang="en-US" dirty="0"/>
              <a:t>https://</a:t>
            </a:r>
            <a:r>
              <a:rPr lang="en-US" dirty="0" err="1"/>
              <a:t>cran.r-project.org</a:t>
            </a:r>
            <a:r>
              <a:rPr lang="en-US" dirty="0"/>
              <a:t>/</a:t>
            </a:r>
          </a:p>
        </p:txBody>
      </p:sp>
      <p:pic>
        <p:nvPicPr>
          <p:cNvPr id="5" name="Picture 4">
            <a:extLst>
              <a:ext uri="{FF2B5EF4-FFF2-40B4-BE49-F238E27FC236}">
                <a16:creationId xmlns:a16="http://schemas.microsoft.com/office/drawing/2014/main" id="{036650D8-69DB-4448-9B2B-47055016F8B3}"/>
              </a:ext>
            </a:extLst>
          </p:cNvPr>
          <p:cNvPicPr>
            <a:picLocks noChangeAspect="1"/>
          </p:cNvPicPr>
          <p:nvPr/>
        </p:nvPicPr>
        <p:blipFill>
          <a:blip r:embed="rId3"/>
          <a:stretch>
            <a:fillRect/>
          </a:stretch>
        </p:blipFill>
        <p:spPr>
          <a:xfrm>
            <a:off x="2421501" y="2222500"/>
            <a:ext cx="6514457" cy="3954463"/>
          </a:xfrm>
          <a:prstGeom prst="rect">
            <a:avLst/>
          </a:prstGeom>
        </p:spPr>
      </p:pic>
    </p:spTree>
    <p:extLst>
      <p:ext uri="{BB962C8B-B14F-4D97-AF65-F5344CB8AC3E}">
        <p14:creationId xmlns:p14="http://schemas.microsoft.com/office/powerpoint/2010/main" val="526901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D69B-537B-5246-84A6-5C463F82EAA1}"/>
              </a:ext>
            </a:extLst>
          </p:cNvPr>
          <p:cNvSpPr>
            <a:spLocks noGrp="1"/>
          </p:cNvSpPr>
          <p:nvPr>
            <p:ph type="title"/>
          </p:nvPr>
        </p:nvSpPr>
        <p:spPr/>
        <p:txBody>
          <a:bodyPr/>
          <a:lstStyle/>
          <a:p>
            <a:pPr algn="ctr"/>
            <a:r>
              <a:rPr lang="en-US" dirty="0"/>
              <a:t>Installing </a:t>
            </a:r>
            <a:r>
              <a:rPr lang="en-US" dirty="0" err="1"/>
              <a:t>RStudio</a:t>
            </a:r>
            <a:endParaRPr lang="en-US" dirty="0"/>
          </a:p>
        </p:txBody>
      </p:sp>
      <p:sp>
        <p:nvSpPr>
          <p:cNvPr id="3" name="Content Placeholder 2">
            <a:extLst>
              <a:ext uri="{FF2B5EF4-FFF2-40B4-BE49-F238E27FC236}">
                <a16:creationId xmlns:a16="http://schemas.microsoft.com/office/drawing/2014/main" id="{775C3F63-FE82-F64E-B4DD-9A76C53CB31C}"/>
              </a:ext>
            </a:extLst>
          </p:cNvPr>
          <p:cNvSpPr>
            <a:spLocks noGrp="1"/>
          </p:cNvSpPr>
          <p:nvPr>
            <p:ph idx="1"/>
          </p:nvPr>
        </p:nvSpPr>
        <p:spPr/>
        <p:txBody>
          <a:bodyPr/>
          <a:lstStyle/>
          <a:p>
            <a:r>
              <a:rPr lang="en-US" dirty="0"/>
              <a:t>https://</a:t>
            </a:r>
            <a:r>
              <a:rPr lang="en-US" dirty="0" err="1"/>
              <a:t>www.rstudio.com</a:t>
            </a:r>
            <a:r>
              <a:rPr lang="en-US" dirty="0"/>
              <a:t>/products/</a:t>
            </a:r>
            <a:r>
              <a:rPr lang="en-US" dirty="0" err="1"/>
              <a:t>rstudio</a:t>
            </a:r>
            <a:r>
              <a:rPr lang="en-US" dirty="0"/>
              <a:t>/download/#download</a:t>
            </a:r>
          </a:p>
        </p:txBody>
      </p:sp>
      <p:pic>
        <p:nvPicPr>
          <p:cNvPr id="5" name="Picture 4">
            <a:extLst>
              <a:ext uri="{FF2B5EF4-FFF2-40B4-BE49-F238E27FC236}">
                <a16:creationId xmlns:a16="http://schemas.microsoft.com/office/drawing/2014/main" id="{36D0B8D9-C6A0-1B4E-883B-C76BC0ABFB0F}"/>
              </a:ext>
            </a:extLst>
          </p:cNvPr>
          <p:cNvPicPr>
            <a:picLocks noChangeAspect="1"/>
          </p:cNvPicPr>
          <p:nvPr/>
        </p:nvPicPr>
        <p:blipFill>
          <a:blip r:embed="rId3"/>
          <a:stretch>
            <a:fillRect/>
          </a:stretch>
        </p:blipFill>
        <p:spPr>
          <a:xfrm>
            <a:off x="3218374" y="2403520"/>
            <a:ext cx="6778033" cy="4454480"/>
          </a:xfrm>
          <a:prstGeom prst="rect">
            <a:avLst/>
          </a:prstGeom>
        </p:spPr>
      </p:pic>
    </p:spTree>
    <p:extLst>
      <p:ext uri="{BB962C8B-B14F-4D97-AF65-F5344CB8AC3E}">
        <p14:creationId xmlns:p14="http://schemas.microsoft.com/office/powerpoint/2010/main" val="347481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4BF8-B4AC-284B-B300-F437B8655ACF}"/>
              </a:ext>
            </a:extLst>
          </p:cNvPr>
          <p:cNvSpPr>
            <a:spLocks noGrp="1"/>
          </p:cNvSpPr>
          <p:nvPr>
            <p:ph type="title"/>
          </p:nvPr>
        </p:nvSpPr>
        <p:spPr/>
        <p:txBody>
          <a:bodyPr/>
          <a:lstStyle/>
          <a:p>
            <a:pPr algn="ctr"/>
            <a:r>
              <a:rPr lang="en-US" dirty="0"/>
              <a:t>Introductory tutorial</a:t>
            </a:r>
          </a:p>
        </p:txBody>
      </p:sp>
      <p:sp>
        <p:nvSpPr>
          <p:cNvPr id="3" name="Content Placeholder 2">
            <a:extLst>
              <a:ext uri="{FF2B5EF4-FFF2-40B4-BE49-F238E27FC236}">
                <a16:creationId xmlns:a16="http://schemas.microsoft.com/office/drawing/2014/main" id="{B847302D-4F31-A844-AD13-EF5CA53CFC94}"/>
              </a:ext>
            </a:extLst>
          </p:cNvPr>
          <p:cNvSpPr>
            <a:spLocks noGrp="1"/>
          </p:cNvSpPr>
          <p:nvPr>
            <p:ph idx="1"/>
          </p:nvPr>
        </p:nvSpPr>
        <p:spPr/>
        <p:txBody>
          <a:bodyPr/>
          <a:lstStyle/>
          <a:p>
            <a:r>
              <a:rPr lang="en-US" dirty="0">
                <a:hlinkClick r:id="rId3"/>
              </a:rPr>
              <a:t>http://whitlockschluter.zoology.ubc.ca/r-code/intror</a:t>
            </a:r>
            <a:endParaRPr lang="en-US" dirty="0"/>
          </a:p>
          <a:p>
            <a:endParaRPr lang="en-US" dirty="0"/>
          </a:p>
          <a:p>
            <a:r>
              <a:rPr lang="en-US" dirty="0">
                <a:hlinkClick r:id="rId4"/>
              </a:rPr>
              <a:t>https://rna.wlu.edu/bio185/c-02-r-101.html</a:t>
            </a:r>
            <a:endParaRPr lang="en-US" dirty="0"/>
          </a:p>
          <a:p>
            <a:endParaRPr lang="en-US" dirty="0"/>
          </a:p>
        </p:txBody>
      </p:sp>
    </p:spTree>
    <p:extLst>
      <p:ext uri="{BB962C8B-B14F-4D97-AF65-F5344CB8AC3E}">
        <p14:creationId xmlns:p14="http://schemas.microsoft.com/office/powerpoint/2010/main" val="3956601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927E-DB9F-9C40-8857-EF4E5C14A1ED}"/>
              </a:ext>
            </a:extLst>
          </p:cNvPr>
          <p:cNvSpPr>
            <a:spLocks noGrp="1"/>
          </p:cNvSpPr>
          <p:nvPr>
            <p:ph type="title"/>
          </p:nvPr>
        </p:nvSpPr>
        <p:spPr>
          <a:xfrm>
            <a:off x="822701" y="2195284"/>
            <a:ext cx="10515600" cy="1325563"/>
          </a:xfrm>
        </p:spPr>
        <p:txBody>
          <a:bodyPr/>
          <a:lstStyle/>
          <a:p>
            <a:r>
              <a:rPr lang="en-US" dirty="0"/>
              <a:t>Please install R and </a:t>
            </a:r>
            <a:r>
              <a:rPr lang="en-US" dirty="0" err="1"/>
              <a:t>Rstudio</a:t>
            </a:r>
            <a:r>
              <a:rPr lang="en-US" dirty="0"/>
              <a:t> by next Tuesday and bring your laptop with you to every class</a:t>
            </a:r>
          </a:p>
        </p:txBody>
      </p:sp>
    </p:spTree>
    <p:extLst>
      <p:ext uri="{BB962C8B-B14F-4D97-AF65-F5344CB8AC3E}">
        <p14:creationId xmlns:p14="http://schemas.microsoft.com/office/powerpoint/2010/main" val="77840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BE85-CDB4-1E4E-83BC-5945CFA71C1B}"/>
              </a:ext>
            </a:extLst>
          </p:cNvPr>
          <p:cNvSpPr>
            <a:spLocks noGrp="1"/>
          </p:cNvSpPr>
          <p:nvPr>
            <p:ph type="title"/>
          </p:nvPr>
        </p:nvSpPr>
        <p:spPr>
          <a:xfrm>
            <a:off x="838200" y="2348908"/>
            <a:ext cx="10515600" cy="1325563"/>
          </a:xfrm>
        </p:spPr>
        <p:txBody>
          <a:bodyPr/>
          <a:lstStyle/>
          <a:p>
            <a:pPr algn="ctr"/>
            <a:r>
              <a:rPr lang="en-US" dirty="0"/>
              <a:t>Let’s take a look at R and </a:t>
            </a:r>
            <a:r>
              <a:rPr lang="en-US" dirty="0" err="1"/>
              <a:t>RStudio</a:t>
            </a:r>
            <a:r>
              <a:rPr lang="en-US" dirty="0"/>
              <a:t>…</a:t>
            </a:r>
          </a:p>
        </p:txBody>
      </p:sp>
    </p:spTree>
    <p:extLst>
      <p:ext uri="{BB962C8B-B14F-4D97-AF65-F5344CB8AC3E}">
        <p14:creationId xmlns:p14="http://schemas.microsoft.com/office/powerpoint/2010/main" val="116630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FBBEE-03B0-664B-8F7C-41319F8AE33A}"/>
              </a:ext>
            </a:extLst>
          </p:cNvPr>
          <p:cNvSpPr>
            <a:spLocks noGrp="1"/>
          </p:cNvSpPr>
          <p:nvPr>
            <p:ph type="title"/>
          </p:nvPr>
        </p:nvSpPr>
        <p:spPr/>
        <p:txBody>
          <a:bodyPr/>
          <a:lstStyle/>
          <a:p>
            <a:pPr algn="ctr"/>
            <a:r>
              <a:rPr lang="en-US" dirty="0"/>
              <a:t>My background</a:t>
            </a:r>
          </a:p>
        </p:txBody>
      </p:sp>
      <p:sp>
        <p:nvSpPr>
          <p:cNvPr id="3" name="Content Placeholder 2">
            <a:extLst>
              <a:ext uri="{FF2B5EF4-FFF2-40B4-BE49-F238E27FC236}">
                <a16:creationId xmlns:a16="http://schemas.microsoft.com/office/drawing/2014/main" id="{833F977F-2030-2641-9AD8-D0F62D014490}"/>
              </a:ext>
            </a:extLst>
          </p:cNvPr>
          <p:cNvSpPr>
            <a:spLocks noGrp="1"/>
          </p:cNvSpPr>
          <p:nvPr>
            <p:ph idx="1"/>
          </p:nvPr>
        </p:nvSpPr>
        <p:spPr>
          <a:xfrm>
            <a:off x="838200" y="1825625"/>
            <a:ext cx="11201400" cy="4351338"/>
          </a:xfrm>
        </p:spPr>
        <p:txBody>
          <a:bodyPr/>
          <a:lstStyle/>
          <a:p>
            <a:pPr marL="0" indent="0">
              <a:buNone/>
            </a:pPr>
            <a:r>
              <a:rPr lang="en-US" dirty="0"/>
              <a:t>W&amp;L class of 2010, PhD in ecology and evolution from FSU, postdoc at ASU</a:t>
            </a:r>
          </a:p>
          <a:p>
            <a:pPr marL="0" indent="0">
              <a:buNone/>
            </a:pPr>
            <a:r>
              <a:rPr lang="en-US" dirty="0"/>
              <a:t>My research focuses on the genetics of viral adaptation</a:t>
            </a:r>
          </a:p>
        </p:txBody>
      </p:sp>
      <p:pic>
        <p:nvPicPr>
          <p:cNvPr id="7170" name="Picture 2" descr="Image result for influenza">
            <a:extLst>
              <a:ext uri="{FF2B5EF4-FFF2-40B4-BE49-F238E27FC236}">
                <a16:creationId xmlns:a16="http://schemas.microsoft.com/office/drawing/2014/main" id="{CE952711-E9DC-FB48-8B21-A1C38C6AC8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74" r="19737"/>
          <a:stretch/>
        </p:blipFill>
        <p:spPr bwMode="auto">
          <a:xfrm>
            <a:off x="4696690" y="3166817"/>
            <a:ext cx="2798619" cy="26776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160BEE-F829-864F-940F-017253F158F4}"/>
              </a:ext>
            </a:extLst>
          </p:cNvPr>
          <p:cNvSpPr txBox="1"/>
          <p:nvPr/>
        </p:nvSpPr>
        <p:spPr>
          <a:xfrm>
            <a:off x="4696690" y="6059765"/>
            <a:ext cx="2865721" cy="369332"/>
          </a:xfrm>
          <a:prstGeom prst="rect">
            <a:avLst/>
          </a:prstGeom>
          <a:noFill/>
        </p:spPr>
        <p:txBody>
          <a:bodyPr wrap="none" rtlCol="0">
            <a:spAutoFit/>
          </a:bodyPr>
          <a:lstStyle/>
          <a:p>
            <a:r>
              <a:rPr lang="en-US" dirty="0"/>
              <a:t>Drug resistance in influenza</a:t>
            </a:r>
          </a:p>
        </p:txBody>
      </p:sp>
      <p:pic>
        <p:nvPicPr>
          <p:cNvPr id="7172" name="Picture 4" descr="Image result for cytomegalovirus">
            <a:extLst>
              <a:ext uri="{FF2B5EF4-FFF2-40B4-BE49-F238E27FC236}">
                <a16:creationId xmlns:a16="http://schemas.microsoft.com/office/drawing/2014/main" id="{27814B71-68FF-EE47-9B9C-3888B2007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64" r="35865"/>
          <a:stretch/>
        </p:blipFill>
        <p:spPr bwMode="auto">
          <a:xfrm>
            <a:off x="8863576" y="3166817"/>
            <a:ext cx="2490224" cy="2677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20409C-143F-674F-8710-1F17D6767524}"/>
              </a:ext>
            </a:extLst>
          </p:cNvPr>
          <p:cNvSpPr txBox="1"/>
          <p:nvPr/>
        </p:nvSpPr>
        <p:spPr>
          <a:xfrm>
            <a:off x="8501934" y="6034901"/>
            <a:ext cx="3537666" cy="646331"/>
          </a:xfrm>
          <a:prstGeom prst="rect">
            <a:avLst/>
          </a:prstGeom>
          <a:noFill/>
        </p:spPr>
        <p:txBody>
          <a:bodyPr wrap="square" rtlCol="0">
            <a:spAutoFit/>
          </a:bodyPr>
          <a:lstStyle/>
          <a:p>
            <a:pPr algn="ctr"/>
            <a:r>
              <a:rPr lang="en-US" dirty="0"/>
              <a:t>Population dynamics of congenital cytomegalovirus infection</a:t>
            </a:r>
          </a:p>
        </p:txBody>
      </p:sp>
      <p:pic>
        <p:nvPicPr>
          <p:cNvPr id="7174" name="Picture 6" descr="Image result for phix174">
            <a:extLst>
              <a:ext uri="{FF2B5EF4-FFF2-40B4-BE49-F238E27FC236}">
                <a16:creationId xmlns:a16="http://schemas.microsoft.com/office/drawing/2014/main" id="{6245AA45-1732-B044-ABD6-B6CE5165AB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55" r="4697"/>
          <a:stretch/>
        </p:blipFill>
        <p:spPr bwMode="auto">
          <a:xfrm>
            <a:off x="560022" y="3166816"/>
            <a:ext cx="2832655" cy="27580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5FC172-804A-7E48-B11C-F7BF70082C4B}"/>
              </a:ext>
            </a:extLst>
          </p:cNvPr>
          <p:cNvSpPr txBox="1"/>
          <p:nvPr/>
        </p:nvSpPr>
        <p:spPr>
          <a:xfrm>
            <a:off x="682333" y="6059765"/>
            <a:ext cx="2462648" cy="646331"/>
          </a:xfrm>
          <a:prstGeom prst="rect">
            <a:avLst/>
          </a:prstGeom>
          <a:noFill/>
        </p:spPr>
        <p:txBody>
          <a:bodyPr wrap="square" rtlCol="0">
            <a:spAutoFit/>
          </a:bodyPr>
          <a:lstStyle/>
          <a:p>
            <a:pPr algn="ctr"/>
            <a:r>
              <a:rPr lang="en-US" dirty="0"/>
              <a:t>Experimental evolution of bacteriophages</a:t>
            </a:r>
          </a:p>
        </p:txBody>
      </p:sp>
    </p:spTree>
    <p:extLst>
      <p:ext uri="{BB962C8B-B14F-4D97-AF65-F5344CB8AC3E}">
        <p14:creationId xmlns:p14="http://schemas.microsoft.com/office/powerpoint/2010/main" val="3834017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5A82-042B-904B-B9E4-478EAC63DE86}"/>
              </a:ext>
            </a:extLst>
          </p:cNvPr>
          <p:cNvSpPr>
            <a:spLocks noGrp="1"/>
          </p:cNvSpPr>
          <p:nvPr>
            <p:ph type="ctrTitle"/>
          </p:nvPr>
        </p:nvSpPr>
        <p:spPr>
          <a:xfrm>
            <a:off x="1616990" y="1788790"/>
            <a:ext cx="9144000" cy="1558844"/>
          </a:xfrm>
        </p:spPr>
        <p:txBody>
          <a:bodyPr>
            <a:normAutofit/>
          </a:bodyPr>
          <a:lstStyle/>
          <a:p>
            <a:pPr algn="l"/>
            <a:r>
              <a:rPr lang="en-US" sz="4800" b="1" dirty="0"/>
              <a:t>Chapter 1: </a:t>
            </a:r>
            <a:br>
              <a:rPr lang="en-US" sz="4800" b="1" dirty="0"/>
            </a:br>
            <a:r>
              <a:rPr lang="en-US" sz="4800" b="1" dirty="0"/>
              <a:t>Statistics and Samples </a:t>
            </a:r>
            <a:endParaRPr lang="en-US" sz="4800" dirty="0"/>
          </a:p>
        </p:txBody>
      </p:sp>
      <p:cxnSp>
        <p:nvCxnSpPr>
          <p:cNvPr id="5" name="Straight Connector 4">
            <a:extLst>
              <a:ext uri="{FF2B5EF4-FFF2-40B4-BE49-F238E27FC236}">
                <a16:creationId xmlns:a16="http://schemas.microsoft.com/office/drawing/2014/main" id="{B4F64157-A1C2-7747-A75F-AA4D6FF43169}"/>
              </a:ext>
            </a:extLst>
          </p:cNvPr>
          <p:cNvCxnSpPr>
            <a:cxnSpLocks/>
          </p:cNvCxnSpPr>
          <p:nvPr/>
        </p:nvCxnSpPr>
        <p:spPr>
          <a:xfrm>
            <a:off x="1629869" y="3360513"/>
            <a:ext cx="8064354" cy="0"/>
          </a:xfrm>
          <a:prstGeom prst="line">
            <a:avLst/>
          </a:prstGeom>
          <a:ln w="25400">
            <a:solidFill>
              <a:schemeClr val="tx1">
                <a:alpha val="38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0BC3CDF-149A-A54E-8C2E-527087E90069}"/>
              </a:ext>
            </a:extLst>
          </p:cNvPr>
          <p:cNvSpPr txBox="1"/>
          <p:nvPr/>
        </p:nvSpPr>
        <p:spPr>
          <a:xfrm>
            <a:off x="1616990" y="3499066"/>
            <a:ext cx="3843296" cy="892552"/>
          </a:xfrm>
          <a:prstGeom prst="rect">
            <a:avLst/>
          </a:prstGeom>
          <a:noFill/>
        </p:spPr>
        <p:txBody>
          <a:bodyPr wrap="none" rtlCol="0">
            <a:spAutoFit/>
          </a:bodyPr>
          <a:lstStyle/>
          <a:p>
            <a:r>
              <a:rPr lang="en-US" sz="2600" dirty="0"/>
              <a:t>BIOL201 FALL 2019</a:t>
            </a:r>
          </a:p>
          <a:p>
            <a:r>
              <a:rPr lang="en-US" sz="2600" dirty="0"/>
              <a:t>Andrew M. Sackman, Ph.D.</a:t>
            </a:r>
          </a:p>
        </p:txBody>
      </p:sp>
    </p:spTree>
    <p:extLst>
      <p:ext uri="{BB962C8B-B14F-4D97-AF65-F5344CB8AC3E}">
        <p14:creationId xmlns:p14="http://schemas.microsoft.com/office/powerpoint/2010/main" val="2735456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EEF9F-20F3-4143-BFE6-A8A5FB988317}"/>
              </a:ext>
            </a:extLst>
          </p:cNvPr>
          <p:cNvSpPr>
            <a:spLocks noGrp="1"/>
          </p:cNvSpPr>
          <p:nvPr>
            <p:ph idx="1"/>
          </p:nvPr>
        </p:nvSpPr>
        <p:spPr>
          <a:xfrm>
            <a:off x="326756" y="709746"/>
            <a:ext cx="11560443" cy="5334593"/>
          </a:xfrm>
        </p:spPr>
        <p:txBody>
          <a:bodyPr>
            <a:normAutofit/>
          </a:bodyPr>
          <a:lstStyle/>
          <a:p>
            <a:pPr marL="0" indent="0">
              <a:buNone/>
            </a:pPr>
            <a:r>
              <a:rPr lang="en-US" dirty="0"/>
              <a:t>Statistics is about estimation, or inferring an unknown quantity of a population using data from a sample.</a:t>
            </a:r>
          </a:p>
          <a:p>
            <a:pPr marL="0" indent="0">
              <a:buNone/>
            </a:pPr>
            <a:endParaRPr lang="en-US" dirty="0"/>
          </a:p>
          <a:p>
            <a:pPr marL="0" indent="0">
              <a:buNone/>
            </a:pPr>
            <a:r>
              <a:rPr lang="en-US" dirty="0"/>
              <a:t>We might want to estimate, for example, the proportion of patients who experience a heart attack while taking a particular drug, or the average number of flower species visited by a species of honeybee.</a:t>
            </a:r>
          </a:p>
          <a:p>
            <a:pPr marL="0" indent="0">
              <a:buNone/>
            </a:pPr>
            <a:endParaRPr lang="en-US" dirty="0"/>
          </a:p>
          <a:p>
            <a:pPr marL="0" indent="0">
              <a:lnSpc>
                <a:spcPct val="100000"/>
              </a:lnSpc>
              <a:spcBef>
                <a:spcPts val="0"/>
              </a:spcBef>
              <a:buNone/>
            </a:pPr>
            <a:endParaRPr lang="en-US" dirty="0"/>
          </a:p>
        </p:txBody>
      </p:sp>
      <p:pic>
        <p:nvPicPr>
          <p:cNvPr id="5" name="Picture 2" descr="Image result for honeybee">
            <a:extLst>
              <a:ext uri="{FF2B5EF4-FFF2-40B4-BE49-F238E27FC236}">
                <a16:creationId xmlns:a16="http://schemas.microsoft.com/office/drawing/2014/main" id="{E8C955E2-41C3-CE45-A070-E5ACD7AED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610" y="3599481"/>
            <a:ext cx="3621437" cy="271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95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CB70-9ECE-CD49-8975-43D33FCC75E8}"/>
              </a:ext>
            </a:extLst>
          </p:cNvPr>
          <p:cNvSpPr>
            <a:spLocks noGrp="1"/>
          </p:cNvSpPr>
          <p:nvPr>
            <p:ph type="title"/>
          </p:nvPr>
        </p:nvSpPr>
        <p:spPr/>
        <p:txBody>
          <a:bodyPr/>
          <a:lstStyle/>
          <a:p>
            <a:pPr algn="ctr"/>
            <a:r>
              <a:rPr lang="en-US" dirty="0"/>
              <a:t>How do we define a population?</a:t>
            </a:r>
          </a:p>
        </p:txBody>
      </p:sp>
      <p:sp>
        <p:nvSpPr>
          <p:cNvPr id="3" name="Content Placeholder 2">
            <a:extLst>
              <a:ext uri="{FF2B5EF4-FFF2-40B4-BE49-F238E27FC236}">
                <a16:creationId xmlns:a16="http://schemas.microsoft.com/office/drawing/2014/main" id="{A428C727-E51C-2743-8B97-CF0961FB2FEF}"/>
              </a:ext>
            </a:extLst>
          </p:cNvPr>
          <p:cNvSpPr>
            <a:spLocks noGrp="1"/>
          </p:cNvSpPr>
          <p:nvPr>
            <p:ph idx="1"/>
          </p:nvPr>
        </p:nvSpPr>
        <p:spPr/>
        <p:txBody>
          <a:bodyPr>
            <a:normAutofit/>
          </a:bodyPr>
          <a:lstStyle/>
          <a:p>
            <a:r>
              <a:rPr lang="en-US" dirty="0"/>
              <a:t>A </a:t>
            </a:r>
            <a:r>
              <a:rPr lang="en-US" b="1" dirty="0"/>
              <a:t>population</a:t>
            </a:r>
            <a:r>
              <a:rPr lang="en-US" dirty="0"/>
              <a:t> is the entire collection of individual units that a researcher is interested in</a:t>
            </a:r>
          </a:p>
          <a:p>
            <a:pPr lvl="1"/>
            <a:r>
              <a:rPr lang="en-US" dirty="0"/>
              <a:t>This could be a potentially small group</a:t>
            </a:r>
          </a:p>
          <a:p>
            <a:pPr lvl="2"/>
            <a:r>
              <a:rPr lang="en-US" dirty="0"/>
              <a:t>All live oak trees in a small park</a:t>
            </a:r>
          </a:p>
          <a:p>
            <a:pPr lvl="2"/>
            <a:r>
              <a:rPr lang="en-US" dirty="0"/>
              <a:t>W&amp;L students from Alabama</a:t>
            </a:r>
          </a:p>
          <a:p>
            <a:pPr lvl="1"/>
            <a:r>
              <a:rPr lang="en-US" dirty="0"/>
              <a:t>Or it could be so large that we couldn’t possibly measure them all</a:t>
            </a:r>
          </a:p>
          <a:p>
            <a:pPr lvl="2"/>
            <a:r>
              <a:rPr lang="en-US" dirty="0"/>
              <a:t>All residents of the United States who have ever consumed alcohol</a:t>
            </a:r>
          </a:p>
          <a:p>
            <a:pPr lvl="2"/>
            <a:r>
              <a:rPr lang="en-US" dirty="0"/>
              <a:t>The population of Atlantic salmon</a:t>
            </a:r>
          </a:p>
          <a:p>
            <a:pPr lvl="2"/>
            <a:endParaRPr lang="en-US" dirty="0"/>
          </a:p>
          <a:p>
            <a:r>
              <a:rPr lang="en-US" dirty="0"/>
              <a:t>Units need not be individual organisms. </a:t>
            </a:r>
          </a:p>
          <a:p>
            <a:pPr lvl="1"/>
            <a:r>
              <a:rPr lang="en-US" dirty="0"/>
              <a:t>Families or pairs of siblings; sections of a course</a:t>
            </a:r>
          </a:p>
        </p:txBody>
      </p:sp>
    </p:spTree>
    <p:extLst>
      <p:ext uri="{BB962C8B-B14F-4D97-AF65-F5344CB8AC3E}">
        <p14:creationId xmlns:p14="http://schemas.microsoft.com/office/powerpoint/2010/main" val="202760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9727FE-CD37-4F44-B56F-BB76FD93F1F7}"/>
              </a:ext>
            </a:extLst>
          </p:cNvPr>
          <p:cNvSpPr>
            <a:spLocks noGrp="1"/>
          </p:cNvSpPr>
          <p:nvPr>
            <p:ph idx="1"/>
          </p:nvPr>
        </p:nvSpPr>
        <p:spPr>
          <a:xfrm>
            <a:off x="776206" y="1985554"/>
            <a:ext cx="10515600" cy="4872446"/>
          </a:xfrm>
        </p:spPr>
        <p:txBody>
          <a:bodyPr/>
          <a:lstStyle/>
          <a:p>
            <a:pPr marL="0" indent="0">
              <a:lnSpc>
                <a:spcPct val="100000"/>
              </a:lnSpc>
              <a:spcBef>
                <a:spcPts val="0"/>
              </a:spcBef>
              <a:buNone/>
            </a:pPr>
            <a:r>
              <a:rPr lang="en-US" dirty="0"/>
              <a:t>Measuring </a:t>
            </a:r>
            <a:r>
              <a:rPr lang="en-US" b="1" dirty="0"/>
              <a:t>parameters</a:t>
            </a:r>
            <a:r>
              <a:rPr lang="en-US" dirty="0"/>
              <a:t> for an entire population may be impossible, but statistics gives us the tools to estimate from a sample. This estimate is called a </a:t>
            </a:r>
            <a:r>
              <a:rPr lang="en-US" b="1" dirty="0"/>
              <a:t>statistic</a:t>
            </a:r>
            <a:r>
              <a:rPr lang="en-US" dirty="0"/>
              <a:t>.</a:t>
            </a:r>
          </a:p>
          <a:p>
            <a:pPr marL="0" indent="0">
              <a:lnSpc>
                <a:spcPct val="100000"/>
              </a:lnSpc>
              <a:spcBef>
                <a:spcPts val="0"/>
              </a:spcBef>
              <a:buNone/>
            </a:pPr>
            <a:endParaRPr lang="en-US" dirty="0"/>
          </a:p>
          <a:p>
            <a:pPr marL="0" indent="0">
              <a:lnSpc>
                <a:spcPct val="100000"/>
              </a:lnSpc>
              <a:spcBef>
                <a:spcPts val="0"/>
              </a:spcBef>
              <a:buNone/>
            </a:pPr>
            <a:r>
              <a:rPr lang="en-US" dirty="0"/>
              <a:t>Another important facet of statistics is our ability to quantify the uncertainty of an estimate</a:t>
            </a:r>
          </a:p>
        </p:txBody>
      </p:sp>
    </p:spTree>
    <p:extLst>
      <p:ext uri="{BB962C8B-B14F-4D97-AF65-F5344CB8AC3E}">
        <p14:creationId xmlns:p14="http://schemas.microsoft.com/office/powerpoint/2010/main" val="369077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68AB0-78B3-C545-8DA8-CA68371546C0}"/>
              </a:ext>
            </a:extLst>
          </p:cNvPr>
          <p:cNvSpPr>
            <a:spLocks noGrp="1"/>
          </p:cNvSpPr>
          <p:nvPr>
            <p:ph idx="1"/>
          </p:nvPr>
        </p:nvSpPr>
        <p:spPr>
          <a:xfrm>
            <a:off x="636722" y="926723"/>
            <a:ext cx="10515600" cy="4351338"/>
          </a:xfrm>
        </p:spPr>
        <p:txBody>
          <a:bodyPr/>
          <a:lstStyle/>
          <a:p>
            <a:pPr marL="0" indent="0">
              <a:buNone/>
            </a:pPr>
            <a:r>
              <a:rPr lang="en-US" dirty="0"/>
              <a:t>Because we seek to estimate population parameters – and even more importantly, test hypotheses – from samples, it is important that we sample properly</a:t>
            </a:r>
          </a:p>
        </p:txBody>
      </p:sp>
      <p:sp>
        <p:nvSpPr>
          <p:cNvPr id="4" name="TextBox 3">
            <a:extLst>
              <a:ext uri="{FF2B5EF4-FFF2-40B4-BE49-F238E27FC236}">
                <a16:creationId xmlns:a16="http://schemas.microsoft.com/office/drawing/2014/main" id="{EEC71B76-A18E-7749-8334-899C305478CC}"/>
              </a:ext>
            </a:extLst>
          </p:cNvPr>
          <p:cNvSpPr txBox="1"/>
          <p:nvPr/>
        </p:nvSpPr>
        <p:spPr>
          <a:xfrm>
            <a:off x="636722" y="3291698"/>
            <a:ext cx="7687159" cy="2677656"/>
          </a:xfrm>
          <a:prstGeom prst="rect">
            <a:avLst/>
          </a:prstGeom>
          <a:noFill/>
        </p:spPr>
        <p:txBody>
          <a:bodyPr wrap="square" rtlCol="0">
            <a:spAutoFit/>
          </a:bodyPr>
          <a:lstStyle/>
          <a:p>
            <a:r>
              <a:rPr lang="en-US" sz="2800" dirty="0"/>
              <a:t>“To consult the statistician after an experiment is finished is often merely to ask him to conduct a post mortem examination. He can perhaps say what the experiment died of.”</a:t>
            </a:r>
          </a:p>
          <a:p>
            <a:endParaRPr lang="en-US" sz="2800" dirty="0"/>
          </a:p>
          <a:p>
            <a:r>
              <a:rPr lang="en-US" sz="2800" dirty="0"/>
              <a:t>-Ronald A. Fisher</a:t>
            </a:r>
          </a:p>
        </p:txBody>
      </p:sp>
      <p:pic>
        <p:nvPicPr>
          <p:cNvPr id="3074" name="Picture 2" descr="Image result for r a fisher">
            <a:extLst>
              <a:ext uri="{FF2B5EF4-FFF2-40B4-BE49-F238E27FC236}">
                <a16:creationId xmlns:a16="http://schemas.microsoft.com/office/drawing/2014/main" id="{57FE13C8-484E-6A4D-A92E-F53EAEB6F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9393" y="2386739"/>
            <a:ext cx="3062607" cy="447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41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5840F-FBA6-8C4C-9B1E-1278D4DE3EC6}"/>
              </a:ext>
            </a:extLst>
          </p:cNvPr>
          <p:cNvPicPr>
            <a:picLocks noChangeAspect="1"/>
          </p:cNvPicPr>
          <p:nvPr/>
        </p:nvPicPr>
        <p:blipFill>
          <a:blip r:embed="rId2"/>
          <a:stretch>
            <a:fillRect/>
          </a:stretch>
        </p:blipFill>
        <p:spPr>
          <a:xfrm>
            <a:off x="4633993" y="2444506"/>
            <a:ext cx="9648254" cy="3770313"/>
          </a:xfrm>
          <a:prstGeom prst="rect">
            <a:avLst/>
          </a:prstGeom>
        </p:spPr>
      </p:pic>
      <p:sp>
        <p:nvSpPr>
          <p:cNvPr id="2" name="Title 1">
            <a:extLst>
              <a:ext uri="{FF2B5EF4-FFF2-40B4-BE49-F238E27FC236}">
                <a16:creationId xmlns:a16="http://schemas.microsoft.com/office/drawing/2014/main" id="{2E15630C-23F0-924D-BDC0-A20BC0BD63AE}"/>
              </a:ext>
            </a:extLst>
          </p:cNvPr>
          <p:cNvSpPr>
            <a:spLocks noGrp="1"/>
          </p:cNvSpPr>
          <p:nvPr>
            <p:ph type="title"/>
          </p:nvPr>
        </p:nvSpPr>
        <p:spPr/>
        <p:txBody>
          <a:bodyPr/>
          <a:lstStyle/>
          <a:p>
            <a:pPr algn="ctr"/>
            <a:r>
              <a:rPr lang="en-US" dirty="0"/>
              <a:t>Example of poor sampling</a:t>
            </a:r>
          </a:p>
        </p:txBody>
      </p:sp>
      <p:sp>
        <p:nvSpPr>
          <p:cNvPr id="3" name="Content Placeholder 2">
            <a:extLst>
              <a:ext uri="{FF2B5EF4-FFF2-40B4-BE49-F238E27FC236}">
                <a16:creationId xmlns:a16="http://schemas.microsoft.com/office/drawing/2014/main" id="{9074BBD0-585B-8C4C-B211-86F5288F2479}"/>
              </a:ext>
            </a:extLst>
          </p:cNvPr>
          <p:cNvSpPr>
            <a:spLocks noGrp="1"/>
          </p:cNvSpPr>
          <p:nvPr>
            <p:ph idx="1"/>
          </p:nvPr>
        </p:nvSpPr>
        <p:spPr>
          <a:xfrm>
            <a:off x="838199" y="1825624"/>
            <a:ext cx="5826071" cy="4389195"/>
          </a:xfrm>
        </p:spPr>
        <p:txBody>
          <a:bodyPr/>
          <a:lstStyle/>
          <a:p>
            <a:r>
              <a:rPr lang="en-US" dirty="0"/>
              <a:t>Study on injury rates of cats that plummet from buildings in NYC, measured from cats brought to a veterinary hospital for repair</a:t>
            </a:r>
          </a:p>
        </p:txBody>
      </p:sp>
    </p:spTree>
    <p:extLst>
      <p:ext uri="{BB962C8B-B14F-4D97-AF65-F5344CB8AC3E}">
        <p14:creationId xmlns:p14="http://schemas.microsoft.com/office/powerpoint/2010/main" val="2507601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3242-9E58-8540-B8F4-AF68B77A781F}"/>
              </a:ext>
            </a:extLst>
          </p:cNvPr>
          <p:cNvSpPr>
            <a:spLocks noGrp="1"/>
          </p:cNvSpPr>
          <p:nvPr>
            <p:ph type="title"/>
          </p:nvPr>
        </p:nvSpPr>
        <p:spPr/>
        <p:txBody>
          <a:bodyPr/>
          <a:lstStyle/>
          <a:p>
            <a:pPr algn="ctr"/>
            <a:r>
              <a:rPr lang="en-US" dirty="0"/>
              <a:t>What makes a good sample?</a:t>
            </a:r>
          </a:p>
        </p:txBody>
      </p:sp>
      <p:sp>
        <p:nvSpPr>
          <p:cNvPr id="3" name="Content Placeholder 2">
            <a:extLst>
              <a:ext uri="{FF2B5EF4-FFF2-40B4-BE49-F238E27FC236}">
                <a16:creationId xmlns:a16="http://schemas.microsoft.com/office/drawing/2014/main" id="{7AED3552-77D4-1849-8F26-20E503BDBB12}"/>
              </a:ext>
            </a:extLst>
          </p:cNvPr>
          <p:cNvSpPr>
            <a:spLocks noGrp="1"/>
          </p:cNvSpPr>
          <p:nvPr>
            <p:ph idx="1"/>
          </p:nvPr>
        </p:nvSpPr>
        <p:spPr/>
        <p:txBody>
          <a:bodyPr/>
          <a:lstStyle/>
          <a:p>
            <a:pPr marL="0" indent="0">
              <a:buNone/>
            </a:pPr>
            <a:r>
              <a:rPr lang="en-US" dirty="0"/>
              <a:t>An ideal sample is unbiased and features low sampling error</a:t>
            </a:r>
          </a:p>
          <a:p>
            <a:pPr lvl="1"/>
            <a:r>
              <a:rPr lang="en-US" b="1" dirty="0"/>
              <a:t>Bias</a:t>
            </a:r>
            <a:r>
              <a:rPr lang="en-US" dirty="0"/>
              <a:t> is a systematic discrepancy between our estimate and our parameter</a:t>
            </a:r>
          </a:p>
          <a:p>
            <a:pPr lvl="1"/>
            <a:r>
              <a:rPr lang="en-US" dirty="0"/>
              <a:t>In other words, and ideal sample is </a:t>
            </a:r>
            <a:r>
              <a:rPr lang="en-US" i="1" dirty="0"/>
              <a:t>accurate</a:t>
            </a:r>
            <a:r>
              <a:rPr lang="en-US" dirty="0"/>
              <a:t> and </a:t>
            </a:r>
            <a:r>
              <a:rPr lang="en-US" i="1" dirty="0"/>
              <a:t>precise</a:t>
            </a:r>
          </a:p>
          <a:p>
            <a:pPr marL="0" indent="0">
              <a:buNone/>
            </a:pPr>
            <a:endParaRPr lang="en-US" dirty="0"/>
          </a:p>
          <a:p>
            <a:pPr lvl="1"/>
            <a:endParaRPr lang="en-US" dirty="0"/>
          </a:p>
          <a:p>
            <a:endParaRPr lang="en-US" b="1" dirty="0"/>
          </a:p>
        </p:txBody>
      </p:sp>
      <p:pic>
        <p:nvPicPr>
          <p:cNvPr id="4" name="Picture 3">
            <a:extLst>
              <a:ext uri="{FF2B5EF4-FFF2-40B4-BE49-F238E27FC236}">
                <a16:creationId xmlns:a16="http://schemas.microsoft.com/office/drawing/2014/main" id="{C9508122-AC4E-8A42-A97E-1CE6D9BD04C4}"/>
              </a:ext>
            </a:extLst>
          </p:cNvPr>
          <p:cNvPicPr>
            <a:picLocks noChangeAspect="1"/>
          </p:cNvPicPr>
          <p:nvPr/>
        </p:nvPicPr>
        <p:blipFill rotWithShape="1">
          <a:blip r:embed="rId2"/>
          <a:srcRect l="24234" r="22442"/>
          <a:stretch/>
        </p:blipFill>
        <p:spPr>
          <a:xfrm>
            <a:off x="8264769" y="3159518"/>
            <a:ext cx="3814686" cy="3698482"/>
          </a:xfrm>
          <a:prstGeom prst="rect">
            <a:avLst/>
          </a:prstGeom>
        </p:spPr>
      </p:pic>
      <p:sp>
        <p:nvSpPr>
          <p:cNvPr id="5" name="Rectangle 4">
            <a:extLst>
              <a:ext uri="{FF2B5EF4-FFF2-40B4-BE49-F238E27FC236}">
                <a16:creationId xmlns:a16="http://schemas.microsoft.com/office/drawing/2014/main" id="{33BCD4E9-FFD5-654F-AD33-85CA6308BA2B}"/>
              </a:ext>
            </a:extLst>
          </p:cNvPr>
          <p:cNvSpPr/>
          <p:nvPr/>
        </p:nvSpPr>
        <p:spPr>
          <a:xfrm>
            <a:off x="8968154" y="3305908"/>
            <a:ext cx="1535723" cy="1559169"/>
          </a:xfrm>
          <a:prstGeom prst="rect">
            <a:avLst/>
          </a:prstGeom>
          <a:noFill/>
          <a:ln w="1016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1089076-34A1-B04F-8299-940287E7B85F}"/>
              </a:ext>
            </a:extLst>
          </p:cNvPr>
          <p:cNvSpPr txBox="1"/>
          <p:nvPr/>
        </p:nvSpPr>
        <p:spPr>
          <a:xfrm>
            <a:off x="911469" y="3774831"/>
            <a:ext cx="7036777" cy="1938992"/>
          </a:xfrm>
          <a:prstGeom prst="rect">
            <a:avLst/>
          </a:prstGeom>
          <a:noFill/>
        </p:spPr>
        <p:txBody>
          <a:bodyPr wrap="square" rtlCol="0">
            <a:spAutoFit/>
          </a:bodyPr>
          <a:lstStyle/>
          <a:p>
            <a:r>
              <a:rPr lang="en-US" sz="2400" dirty="0"/>
              <a:t>To avoid bias, samples should be randomly chosen</a:t>
            </a:r>
          </a:p>
          <a:p>
            <a:pPr marL="800100" lvl="1" indent="-342900">
              <a:buFont typeface="Arial" panose="020B0604020202020204" pitchFamily="34" charset="0"/>
              <a:buChar char="•"/>
            </a:pPr>
            <a:r>
              <a:rPr lang="en-US" sz="2400" dirty="0"/>
              <a:t>i.e., each unit of the population should have an equal and independent chance of being chosen for the sample</a:t>
            </a:r>
          </a:p>
          <a:p>
            <a:pPr marL="800100" lvl="1" indent="-34290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54F29ECF-2B4D-4E4F-A03B-98F07AADE984}"/>
              </a:ext>
            </a:extLst>
          </p:cNvPr>
          <p:cNvSpPr txBox="1"/>
          <p:nvPr/>
        </p:nvSpPr>
        <p:spPr>
          <a:xfrm>
            <a:off x="9845382" y="1607966"/>
            <a:ext cx="2234073" cy="492443"/>
          </a:xfrm>
          <a:prstGeom prst="rect">
            <a:avLst/>
          </a:prstGeom>
          <a:noFill/>
        </p:spPr>
        <p:txBody>
          <a:bodyPr wrap="none" rtlCol="0">
            <a:spAutoFit/>
          </a:bodyPr>
          <a:lstStyle/>
          <a:p>
            <a:r>
              <a:rPr lang="en-US" sz="2600" b="1" dirty="0">
                <a:solidFill>
                  <a:srgbClr val="FF0000"/>
                </a:solidFill>
              </a:rPr>
              <a:t>Sampling error</a:t>
            </a:r>
          </a:p>
        </p:txBody>
      </p:sp>
      <p:cxnSp>
        <p:nvCxnSpPr>
          <p:cNvPr id="9" name="Straight Arrow Connector 8">
            <a:extLst>
              <a:ext uri="{FF2B5EF4-FFF2-40B4-BE49-F238E27FC236}">
                <a16:creationId xmlns:a16="http://schemas.microsoft.com/office/drawing/2014/main" id="{0E5AB066-6AB9-3C41-B118-1DDDF1806BEB}"/>
              </a:ext>
            </a:extLst>
          </p:cNvPr>
          <p:cNvCxnSpPr/>
          <p:nvPr/>
        </p:nvCxnSpPr>
        <p:spPr>
          <a:xfrm>
            <a:off x="11353800" y="2178882"/>
            <a:ext cx="0" cy="84569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527730-F9BB-CB43-9753-7A5ABD7CF04A}"/>
              </a:ext>
            </a:extLst>
          </p:cNvPr>
          <p:cNvSpPr txBox="1"/>
          <p:nvPr/>
        </p:nvSpPr>
        <p:spPr>
          <a:xfrm>
            <a:off x="5693244" y="5502062"/>
            <a:ext cx="2234073" cy="492443"/>
          </a:xfrm>
          <a:prstGeom prst="rect">
            <a:avLst/>
          </a:prstGeom>
          <a:noFill/>
        </p:spPr>
        <p:txBody>
          <a:bodyPr wrap="square" rtlCol="0">
            <a:spAutoFit/>
          </a:bodyPr>
          <a:lstStyle/>
          <a:p>
            <a:r>
              <a:rPr lang="en-US" sz="2600" b="1" dirty="0">
                <a:solidFill>
                  <a:srgbClr val="FF0000"/>
                </a:solidFill>
              </a:rPr>
              <a:t>Sample bias</a:t>
            </a:r>
          </a:p>
        </p:txBody>
      </p:sp>
      <p:cxnSp>
        <p:nvCxnSpPr>
          <p:cNvPr id="11" name="Straight Arrow Connector 10">
            <a:extLst>
              <a:ext uri="{FF2B5EF4-FFF2-40B4-BE49-F238E27FC236}">
                <a16:creationId xmlns:a16="http://schemas.microsoft.com/office/drawing/2014/main" id="{3186B8D2-16E4-114B-858F-07DDC9DDF097}"/>
              </a:ext>
            </a:extLst>
          </p:cNvPr>
          <p:cNvCxnSpPr>
            <a:cxnSpLocks/>
          </p:cNvCxnSpPr>
          <p:nvPr/>
        </p:nvCxnSpPr>
        <p:spPr>
          <a:xfrm>
            <a:off x="7683476" y="5754932"/>
            <a:ext cx="105039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10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AA2A-E382-A144-B81A-72B09E98BA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94401E-C372-724E-9E5C-96B50058F3FE}"/>
              </a:ext>
            </a:extLst>
          </p:cNvPr>
          <p:cNvSpPr>
            <a:spLocks noGrp="1"/>
          </p:cNvSpPr>
          <p:nvPr>
            <p:ph idx="1"/>
          </p:nvPr>
        </p:nvSpPr>
        <p:spPr/>
        <p:txBody>
          <a:bodyPr>
            <a:normAutofit/>
          </a:bodyPr>
          <a:lstStyle/>
          <a:p>
            <a:pPr marL="0" indent="0">
              <a:buNone/>
            </a:pPr>
            <a:r>
              <a:rPr lang="en-US" sz="3600" dirty="0"/>
              <a:t>So what type of error did the cat study suffer from?</a:t>
            </a:r>
          </a:p>
        </p:txBody>
      </p:sp>
    </p:spTree>
    <p:extLst>
      <p:ext uri="{BB962C8B-B14F-4D97-AF65-F5344CB8AC3E}">
        <p14:creationId xmlns:p14="http://schemas.microsoft.com/office/powerpoint/2010/main" val="3962643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7F0D-8B4E-534E-9C17-C233ACA1D648}"/>
              </a:ext>
            </a:extLst>
          </p:cNvPr>
          <p:cNvSpPr>
            <a:spLocks noGrp="1"/>
          </p:cNvSpPr>
          <p:nvPr>
            <p:ph type="title"/>
          </p:nvPr>
        </p:nvSpPr>
        <p:spPr/>
        <p:txBody>
          <a:bodyPr/>
          <a:lstStyle/>
          <a:p>
            <a:pPr algn="ctr"/>
            <a:r>
              <a:rPr lang="en-US" dirty="0"/>
              <a:t>Random sampling</a:t>
            </a:r>
          </a:p>
        </p:txBody>
      </p:sp>
      <p:sp>
        <p:nvSpPr>
          <p:cNvPr id="3" name="Content Placeholder 2">
            <a:extLst>
              <a:ext uri="{FF2B5EF4-FFF2-40B4-BE49-F238E27FC236}">
                <a16:creationId xmlns:a16="http://schemas.microsoft.com/office/drawing/2014/main" id="{A53B63A2-68D4-AC4F-BD0C-453447AF38C8}"/>
              </a:ext>
            </a:extLst>
          </p:cNvPr>
          <p:cNvSpPr>
            <a:spLocks noGrp="1"/>
          </p:cNvSpPr>
          <p:nvPr>
            <p:ph idx="1"/>
          </p:nvPr>
        </p:nvSpPr>
        <p:spPr/>
        <p:txBody>
          <a:bodyPr/>
          <a:lstStyle/>
          <a:p>
            <a:pPr marL="0" indent="0">
              <a:buNone/>
            </a:pPr>
            <a:r>
              <a:rPr lang="en-US" dirty="0"/>
              <a:t>The statistical methods we will learn here generally assume that sampling is random</a:t>
            </a:r>
          </a:p>
          <a:p>
            <a:pPr lvl="1"/>
            <a:r>
              <a:rPr lang="en-US" dirty="0"/>
              <a:t>Each unit has equal chance of being included</a:t>
            </a:r>
          </a:p>
          <a:p>
            <a:pPr lvl="1"/>
            <a:r>
              <a:rPr lang="en-US" dirty="0"/>
              <a:t>Each unit must be selected independently</a:t>
            </a:r>
          </a:p>
          <a:p>
            <a:pPr lvl="1"/>
            <a:r>
              <a:rPr lang="en-US" dirty="0"/>
              <a:t>In practice, this can range from very easy to nearly impossible</a:t>
            </a:r>
          </a:p>
          <a:p>
            <a:pPr marL="0" indent="0">
              <a:buNone/>
            </a:pPr>
            <a:endParaRPr lang="en-US" dirty="0"/>
          </a:p>
          <a:p>
            <a:pPr marL="0" indent="0">
              <a:buNone/>
            </a:pPr>
            <a:r>
              <a:rPr lang="en-US" dirty="0"/>
              <a:t>Truly random sampling eliminates systematic bias and allows us to estimate the amount of sampling error</a:t>
            </a:r>
          </a:p>
        </p:txBody>
      </p:sp>
    </p:spTree>
    <p:extLst>
      <p:ext uri="{BB962C8B-B14F-4D97-AF65-F5344CB8AC3E}">
        <p14:creationId xmlns:p14="http://schemas.microsoft.com/office/powerpoint/2010/main" val="2254517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7F0D-8B4E-534E-9C17-C233ACA1D648}"/>
              </a:ext>
            </a:extLst>
          </p:cNvPr>
          <p:cNvSpPr>
            <a:spLocks noGrp="1"/>
          </p:cNvSpPr>
          <p:nvPr>
            <p:ph type="title"/>
          </p:nvPr>
        </p:nvSpPr>
        <p:spPr/>
        <p:txBody>
          <a:bodyPr/>
          <a:lstStyle/>
          <a:p>
            <a:pPr algn="ctr"/>
            <a:r>
              <a:rPr lang="en-US" dirty="0"/>
              <a:t>Random sampling</a:t>
            </a:r>
          </a:p>
        </p:txBody>
      </p:sp>
      <p:sp>
        <p:nvSpPr>
          <p:cNvPr id="3" name="Content Placeholder 2">
            <a:extLst>
              <a:ext uri="{FF2B5EF4-FFF2-40B4-BE49-F238E27FC236}">
                <a16:creationId xmlns:a16="http://schemas.microsoft.com/office/drawing/2014/main" id="{A53B63A2-68D4-AC4F-BD0C-453447AF38C8}"/>
              </a:ext>
            </a:extLst>
          </p:cNvPr>
          <p:cNvSpPr>
            <a:spLocks noGrp="1"/>
          </p:cNvSpPr>
          <p:nvPr>
            <p:ph idx="1"/>
          </p:nvPr>
        </p:nvSpPr>
        <p:spPr/>
        <p:txBody>
          <a:bodyPr/>
          <a:lstStyle/>
          <a:p>
            <a:pPr marL="0" indent="0">
              <a:buNone/>
            </a:pPr>
            <a:r>
              <a:rPr lang="en-US" dirty="0"/>
              <a:t>Suppose we want to measure the presidential primary preferences of registered Democrats in Rockbridge county. How might we go about finding a sample?</a:t>
            </a:r>
          </a:p>
          <a:p>
            <a:pPr lvl="1"/>
            <a:r>
              <a:rPr lang="en-US" dirty="0"/>
              <a:t>BAD: Go door-to-door in randomly chosen neighborhoods</a:t>
            </a:r>
          </a:p>
          <a:p>
            <a:pPr lvl="1"/>
            <a:r>
              <a:rPr lang="en-US" dirty="0"/>
              <a:t>Better: Randomly call phone numbers from the voter registration database</a:t>
            </a:r>
          </a:p>
          <a:p>
            <a:pPr lvl="1"/>
            <a:r>
              <a:rPr lang="en-US" dirty="0"/>
              <a:t>Best: Assign each registered voter a number, and choose a subset of voters with a random number generator – still has problems due to </a:t>
            </a:r>
            <a:r>
              <a:rPr lang="en-US" b="1" dirty="0"/>
              <a:t>volunteer bias</a:t>
            </a:r>
          </a:p>
        </p:txBody>
      </p:sp>
    </p:spTree>
    <p:extLst>
      <p:ext uri="{BB962C8B-B14F-4D97-AF65-F5344CB8AC3E}">
        <p14:creationId xmlns:p14="http://schemas.microsoft.com/office/powerpoint/2010/main" val="404222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2233-96CB-9448-975E-A903B196073B}"/>
              </a:ext>
            </a:extLst>
          </p:cNvPr>
          <p:cNvSpPr>
            <a:spLocks noGrp="1"/>
          </p:cNvSpPr>
          <p:nvPr>
            <p:ph type="title"/>
          </p:nvPr>
        </p:nvSpPr>
        <p:spPr/>
        <p:txBody>
          <a:bodyPr/>
          <a:lstStyle/>
          <a:p>
            <a:pPr algn="ctr"/>
            <a:r>
              <a:rPr lang="en-US" dirty="0"/>
              <a:t>Course goals</a:t>
            </a:r>
          </a:p>
        </p:txBody>
      </p:sp>
      <p:sp>
        <p:nvSpPr>
          <p:cNvPr id="3" name="Content Placeholder 2">
            <a:extLst>
              <a:ext uri="{FF2B5EF4-FFF2-40B4-BE49-F238E27FC236}">
                <a16:creationId xmlns:a16="http://schemas.microsoft.com/office/drawing/2014/main" id="{D174888E-AFE0-7140-BF38-C8E806931A94}"/>
              </a:ext>
            </a:extLst>
          </p:cNvPr>
          <p:cNvSpPr>
            <a:spLocks noGrp="1"/>
          </p:cNvSpPr>
          <p:nvPr>
            <p:ph idx="1"/>
          </p:nvPr>
        </p:nvSpPr>
        <p:spPr/>
        <p:txBody>
          <a:bodyPr/>
          <a:lstStyle/>
          <a:p>
            <a:r>
              <a:rPr lang="en-US" dirty="0"/>
              <a:t>Principles of good experimental design and sampling methods</a:t>
            </a:r>
          </a:p>
          <a:p>
            <a:r>
              <a:rPr lang="en-US" dirty="0"/>
              <a:t>Tools and methods for describing and interpreting data</a:t>
            </a:r>
          </a:p>
          <a:p>
            <a:r>
              <a:rPr lang="en-US" dirty="0"/>
              <a:t>Understanding of probability</a:t>
            </a:r>
          </a:p>
          <a:p>
            <a:r>
              <a:rPr lang="en-US" dirty="0"/>
              <a:t>Ability to interpret results and critically assess claims from the scientific literature</a:t>
            </a:r>
          </a:p>
          <a:p>
            <a:r>
              <a:rPr lang="en-US" dirty="0"/>
              <a:t>Use of statistical software for data analysis</a:t>
            </a:r>
          </a:p>
        </p:txBody>
      </p:sp>
    </p:spTree>
    <p:extLst>
      <p:ext uri="{BB962C8B-B14F-4D97-AF65-F5344CB8AC3E}">
        <p14:creationId xmlns:p14="http://schemas.microsoft.com/office/powerpoint/2010/main" val="317990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7606-DC92-D442-A3B0-F476B0DA3E77}"/>
              </a:ext>
            </a:extLst>
          </p:cNvPr>
          <p:cNvSpPr>
            <a:spLocks noGrp="1"/>
          </p:cNvSpPr>
          <p:nvPr>
            <p:ph type="title"/>
          </p:nvPr>
        </p:nvSpPr>
        <p:spPr/>
        <p:txBody>
          <a:bodyPr/>
          <a:lstStyle/>
          <a:p>
            <a:pPr algn="ctr"/>
            <a:r>
              <a:rPr lang="en-US" dirty="0"/>
              <a:t>Volunteer bias</a:t>
            </a:r>
          </a:p>
        </p:txBody>
      </p:sp>
      <p:sp>
        <p:nvSpPr>
          <p:cNvPr id="3" name="Content Placeholder 2">
            <a:extLst>
              <a:ext uri="{FF2B5EF4-FFF2-40B4-BE49-F238E27FC236}">
                <a16:creationId xmlns:a16="http://schemas.microsoft.com/office/drawing/2014/main" id="{A9A0881A-9054-AC46-B24E-C19E93908B61}"/>
              </a:ext>
            </a:extLst>
          </p:cNvPr>
          <p:cNvSpPr>
            <a:spLocks noGrp="1"/>
          </p:cNvSpPr>
          <p:nvPr>
            <p:ph idx="1"/>
          </p:nvPr>
        </p:nvSpPr>
        <p:spPr/>
        <p:txBody>
          <a:bodyPr/>
          <a:lstStyle/>
          <a:p>
            <a:pPr marL="0" indent="0">
              <a:buNone/>
            </a:pPr>
            <a:r>
              <a:rPr lang="en-US" dirty="0"/>
              <a:t>Human studies are highly prone to volunteer bias</a:t>
            </a:r>
          </a:p>
          <a:p>
            <a:pPr marL="0" indent="0">
              <a:buNone/>
            </a:pPr>
            <a:endParaRPr lang="en-US" dirty="0"/>
          </a:p>
          <a:p>
            <a:pPr marL="0" indent="0">
              <a:buNone/>
            </a:pPr>
            <a:r>
              <a:rPr lang="en-US" dirty="0"/>
              <a:t>Studies where participants are paid will generally have a higher percentage of low-income individuals. Conversely, unpaid studies will attract high-income individuals or retirees with plenty of free time.</a:t>
            </a:r>
          </a:p>
          <a:p>
            <a:pPr marL="0" indent="0">
              <a:buNone/>
            </a:pPr>
            <a:endParaRPr lang="en-US" dirty="0"/>
          </a:p>
        </p:txBody>
      </p:sp>
    </p:spTree>
    <p:extLst>
      <p:ext uri="{BB962C8B-B14F-4D97-AF65-F5344CB8AC3E}">
        <p14:creationId xmlns:p14="http://schemas.microsoft.com/office/powerpoint/2010/main" val="596799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7F0D-8B4E-534E-9C17-C233ACA1D648}"/>
              </a:ext>
            </a:extLst>
          </p:cNvPr>
          <p:cNvSpPr>
            <a:spLocks noGrp="1"/>
          </p:cNvSpPr>
          <p:nvPr>
            <p:ph type="title"/>
          </p:nvPr>
        </p:nvSpPr>
        <p:spPr/>
        <p:txBody>
          <a:bodyPr/>
          <a:lstStyle/>
          <a:p>
            <a:pPr algn="ctr"/>
            <a:r>
              <a:rPr lang="en-US" dirty="0"/>
              <a:t>Random sampling</a:t>
            </a:r>
          </a:p>
        </p:txBody>
      </p:sp>
      <p:sp>
        <p:nvSpPr>
          <p:cNvPr id="3" name="Content Placeholder 2">
            <a:extLst>
              <a:ext uri="{FF2B5EF4-FFF2-40B4-BE49-F238E27FC236}">
                <a16:creationId xmlns:a16="http://schemas.microsoft.com/office/drawing/2014/main" id="{A53B63A2-68D4-AC4F-BD0C-453447AF38C8}"/>
              </a:ext>
            </a:extLst>
          </p:cNvPr>
          <p:cNvSpPr>
            <a:spLocks noGrp="1"/>
          </p:cNvSpPr>
          <p:nvPr>
            <p:ph idx="1"/>
          </p:nvPr>
        </p:nvSpPr>
        <p:spPr/>
        <p:txBody>
          <a:bodyPr/>
          <a:lstStyle/>
          <a:p>
            <a:pPr marL="0" indent="0">
              <a:buNone/>
            </a:pPr>
            <a:r>
              <a:rPr lang="en-US" dirty="0"/>
              <a:t>In general, it is best to select individuals for samples using random number generators to ensure random and independent draws</a:t>
            </a:r>
          </a:p>
          <a:p>
            <a:pPr marL="0" indent="0">
              <a:buNone/>
            </a:pPr>
            <a:endParaRPr lang="en-US" b="1" dirty="0"/>
          </a:p>
          <a:p>
            <a:pPr marL="0" indent="0">
              <a:buNone/>
            </a:pPr>
            <a:r>
              <a:rPr lang="en-US" dirty="0"/>
              <a:t>Researchers should be careful to avoid using samples of convenience</a:t>
            </a:r>
          </a:p>
        </p:txBody>
      </p:sp>
    </p:spTree>
    <p:extLst>
      <p:ext uri="{BB962C8B-B14F-4D97-AF65-F5344CB8AC3E}">
        <p14:creationId xmlns:p14="http://schemas.microsoft.com/office/powerpoint/2010/main" val="149787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BE0E-A263-D84F-94C3-B44B16141020}"/>
              </a:ext>
            </a:extLst>
          </p:cNvPr>
          <p:cNvSpPr>
            <a:spLocks noGrp="1"/>
          </p:cNvSpPr>
          <p:nvPr>
            <p:ph type="title"/>
          </p:nvPr>
        </p:nvSpPr>
        <p:spPr/>
        <p:txBody>
          <a:bodyPr/>
          <a:lstStyle/>
          <a:p>
            <a:pPr algn="ctr"/>
            <a:r>
              <a:rPr lang="en-US" dirty="0"/>
              <a:t>Rules of random sampling</a:t>
            </a:r>
          </a:p>
        </p:txBody>
      </p:sp>
      <p:sp>
        <p:nvSpPr>
          <p:cNvPr id="3" name="Content Placeholder 2">
            <a:extLst>
              <a:ext uri="{FF2B5EF4-FFF2-40B4-BE49-F238E27FC236}">
                <a16:creationId xmlns:a16="http://schemas.microsoft.com/office/drawing/2014/main" id="{61F731D0-7D11-EE45-9BFB-7C9E14FEBD16}"/>
              </a:ext>
            </a:extLst>
          </p:cNvPr>
          <p:cNvSpPr>
            <a:spLocks noGrp="1"/>
          </p:cNvSpPr>
          <p:nvPr>
            <p:ph idx="1"/>
          </p:nvPr>
        </p:nvSpPr>
        <p:spPr/>
        <p:txBody>
          <a:bodyPr/>
          <a:lstStyle/>
          <a:p>
            <a:pPr marL="514350" indent="-514350">
              <a:buAutoNum type="arabicParenR"/>
            </a:pPr>
            <a:r>
              <a:rPr lang="en-US" dirty="0"/>
              <a:t>Create a list of every unit in the population, and give it a number between one and the total population size</a:t>
            </a:r>
          </a:p>
          <a:p>
            <a:pPr marL="514350" indent="-514350">
              <a:buAutoNum type="arabicParenR"/>
            </a:pPr>
            <a:r>
              <a:rPr lang="en-US" dirty="0"/>
              <a:t>Decide on the number of units to be sampled (</a:t>
            </a:r>
            <a:r>
              <a:rPr lang="en-US" i="1" dirty="0"/>
              <a:t>n</a:t>
            </a:r>
            <a:r>
              <a:rPr lang="en-US" dirty="0"/>
              <a:t>)</a:t>
            </a:r>
          </a:p>
          <a:p>
            <a:pPr marL="514350" indent="-514350">
              <a:buAutoNum type="arabicParenR"/>
            </a:pPr>
            <a:r>
              <a:rPr lang="en-US" dirty="0"/>
              <a:t>Use a random number generator to generate </a:t>
            </a:r>
            <a:r>
              <a:rPr lang="en-US" i="1" dirty="0"/>
              <a:t>n</a:t>
            </a:r>
            <a:r>
              <a:rPr lang="en-US" dirty="0"/>
              <a:t> random integers between one and the total number of units in the population</a:t>
            </a:r>
          </a:p>
          <a:p>
            <a:pPr marL="514350" indent="-514350">
              <a:buAutoNum type="arabicParenR"/>
            </a:pPr>
            <a:r>
              <a:rPr lang="en-US" dirty="0"/>
              <a:t>Sample the unites whose numbers are called by the random number generator</a:t>
            </a:r>
          </a:p>
        </p:txBody>
      </p:sp>
    </p:spTree>
    <p:extLst>
      <p:ext uri="{BB962C8B-B14F-4D97-AF65-F5344CB8AC3E}">
        <p14:creationId xmlns:p14="http://schemas.microsoft.com/office/powerpoint/2010/main" val="1292772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A132-2B9A-5149-B521-402371248B4F}"/>
              </a:ext>
            </a:extLst>
          </p:cNvPr>
          <p:cNvSpPr>
            <a:spLocks noGrp="1"/>
          </p:cNvSpPr>
          <p:nvPr>
            <p:ph type="title"/>
          </p:nvPr>
        </p:nvSpPr>
        <p:spPr/>
        <p:txBody>
          <a:bodyPr/>
          <a:lstStyle/>
          <a:p>
            <a:pPr algn="ctr"/>
            <a:r>
              <a:rPr lang="en-US" dirty="0"/>
              <a:t>R Tip</a:t>
            </a:r>
          </a:p>
        </p:txBody>
      </p:sp>
      <p:pic>
        <p:nvPicPr>
          <p:cNvPr id="5" name="Picture 4">
            <a:extLst>
              <a:ext uri="{FF2B5EF4-FFF2-40B4-BE49-F238E27FC236}">
                <a16:creationId xmlns:a16="http://schemas.microsoft.com/office/drawing/2014/main" id="{14785AA6-30BD-D643-9495-88A635B5CAD6}"/>
              </a:ext>
            </a:extLst>
          </p:cNvPr>
          <p:cNvPicPr>
            <a:picLocks noChangeAspect="1"/>
          </p:cNvPicPr>
          <p:nvPr/>
        </p:nvPicPr>
        <p:blipFill>
          <a:blip r:embed="rId2"/>
          <a:stretch>
            <a:fillRect/>
          </a:stretch>
        </p:blipFill>
        <p:spPr>
          <a:xfrm>
            <a:off x="2108200" y="2508250"/>
            <a:ext cx="7975600" cy="1841500"/>
          </a:xfrm>
          <a:prstGeom prst="rect">
            <a:avLst/>
          </a:prstGeom>
        </p:spPr>
      </p:pic>
    </p:spTree>
    <p:extLst>
      <p:ext uri="{BB962C8B-B14F-4D97-AF65-F5344CB8AC3E}">
        <p14:creationId xmlns:p14="http://schemas.microsoft.com/office/powerpoint/2010/main" val="130751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9560-E512-6F40-9EE8-0741AFC0BBF3}"/>
              </a:ext>
            </a:extLst>
          </p:cNvPr>
          <p:cNvSpPr>
            <a:spLocks noGrp="1"/>
          </p:cNvSpPr>
          <p:nvPr>
            <p:ph type="title"/>
          </p:nvPr>
        </p:nvSpPr>
        <p:spPr/>
        <p:txBody>
          <a:bodyPr>
            <a:normAutofit/>
          </a:bodyPr>
          <a:lstStyle/>
          <a:p>
            <a:pPr algn="ctr"/>
            <a:r>
              <a:rPr lang="en-US" sz="4000" dirty="0"/>
              <a:t>Sampling need not be done on the level </a:t>
            </a:r>
            <a:br>
              <a:rPr lang="en-US" sz="4000" dirty="0"/>
            </a:br>
            <a:r>
              <a:rPr lang="en-US" sz="4000" dirty="0"/>
              <a:t>of single individuals</a:t>
            </a:r>
          </a:p>
        </p:txBody>
      </p:sp>
      <p:sp>
        <p:nvSpPr>
          <p:cNvPr id="3" name="Content Placeholder 2">
            <a:extLst>
              <a:ext uri="{FF2B5EF4-FFF2-40B4-BE49-F238E27FC236}">
                <a16:creationId xmlns:a16="http://schemas.microsoft.com/office/drawing/2014/main" id="{3B7CB3E3-1D85-8248-8D5F-D75111AB14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4FA0B53-3BCC-FD45-A7D7-2FCEAAC0BE3E}"/>
              </a:ext>
            </a:extLst>
          </p:cNvPr>
          <p:cNvPicPr>
            <a:picLocks noChangeAspect="1"/>
          </p:cNvPicPr>
          <p:nvPr/>
        </p:nvPicPr>
        <p:blipFill>
          <a:blip r:embed="rId2"/>
          <a:stretch>
            <a:fillRect/>
          </a:stretch>
        </p:blipFill>
        <p:spPr>
          <a:xfrm>
            <a:off x="1049837" y="1690688"/>
            <a:ext cx="10092325" cy="4409268"/>
          </a:xfrm>
          <a:prstGeom prst="rect">
            <a:avLst/>
          </a:prstGeom>
        </p:spPr>
      </p:pic>
    </p:spTree>
    <p:extLst>
      <p:ext uri="{BB962C8B-B14F-4D97-AF65-F5344CB8AC3E}">
        <p14:creationId xmlns:p14="http://schemas.microsoft.com/office/powerpoint/2010/main" val="3269297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5865C-9E1B-4F4F-B80D-4A2EB4F6493E}"/>
              </a:ext>
            </a:extLst>
          </p:cNvPr>
          <p:cNvSpPr>
            <a:spLocks noGrp="1"/>
          </p:cNvSpPr>
          <p:nvPr>
            <p:ph idx="1"/>
          </p:nvPr>
        </p:nvSpPr>
        <p:spPr>
          <a:xfrm>
            <a:off x="838200" y="945397"/>
            <a:ext cx="10515600" cy="5231566"/>
          </a:xfrm>
        </p:spPr>
        <p:txBody>
          <a:bodyPr>
            <a:normAutofit/>
          </a:bodyPr>
          <a:lstStyle/>
          <a:p>
            <a:pPr marL="0" indent="0">
              <a:buNone/>
            </a:pPr>
            <a:r>
              <a:rPr lang="en-US" dirty="0"/>
              <a:t>Oftentimes in science, samples of convenience are unavoidable</a:t>
            </a:r>
          </a:p>
          <a:p>
            <a:pPr marL="0" indent="0">
              <a:buNone/>
            </a:pPr>
            <a:endParaRPr lang="en-US" dirty="0"/>
          </a:p>
        </p:txBody>
      </p:sp>
      <p:pic>
        <p:nvPicPr>
          <p:cNvPr id="1026" name="Picture 2" descr="Image result for sample of convenience">
            <a:extLst>
              <a:ext uri="{FF2B5EF4-FFF2-40B4-BE49-F238E27FC236}">
                <a16:creationId xmlns:a16="http://schemas.microsoft.com/office/drawing/2014/main" id="{7C1A3544-8DDA-2943-B873-10737F533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322" y="1927134"/>
            <a:ext cx="8051356" cy="401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436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5865C-9E1B-4F4F-B80D-4A2EB4F6493E}"/>
              </a:ext>
            </a:extLst>
          </p:cNvPr>
          <p:cNvSpPr>
            <a:spLocks noGrp="1"/>
          </p:cNvSpPr>
          <p:nvPr>
            <p:ph idx="1"/>
          </p:nvPr>
        </p:nvSpPr>
        <p:spPr>
          <a:xfrm>
            <a:off x="838200" y="945397"/>
            <a:ext cx="10515600" cy="5231566"/>
          </a:xfrm>
        </p:spPr>
        <p:txBody>
          <a:bodyPr>
            <a:normAutofit/>
          </a:bodyPr>
          <a:lstStyle/>
          <a:p>
            <a:pPr marL="0" indent="0">
              <a:buNone/>
            </a:pPr>
            <a:r>
              <a:rPr lang="en-US" dirty="0"/>
              <a:t>Oftentimes in science, samples of convenience are unavoidable</a:t>
            </a:r>
          </a:p>
          <a:p>
            <a:pPr marL="0" indent="0">
              <a:buNone/>
            </a:pPr>
            <a:endParaRPr lang="en-US" dirty="0"/>
          </a:p>
          <a:p>
            <a:pPr marL="0" indent="0">
              <a:buNone/>
            </a:pPr>
            <a:r>
              <a:rPr lang="en-US" dirty="0"/>
              <a:t>Shuman genetic variation using publicly available data of human genome sequences, our sample would be highly biased toward European and North American individuals, and poor in samples from Latin America and Africa (though this is changing)</a:t>
            </a:r>
          </a:p>
          <a:p>
            <a:pPr marL="0" indent="0">
              <a:buNone/>
            </a:pPr>
            <a:endParaRPr lang="en-US" dirty="0"/>
          </a:p>
          <a:p>
            <a:pPr marL="0" indent="0">
              <a:buNone/>
            </a:pPr>
            <a:r>
              <a:rPr lang="en-US" dirty="0"/>
              <a:t>If you are performing an undergraduate research study on red-backed salamanders with Dr. Marsh, you might only study individuals along a stretch of the Blue Ridge Pkwy near campus, because you are limited in resources and can’t study the enormous range of the species across the entire Eastern United States</a:t>
            </a:r>
          </a:p>
        </p:txBody>
      </p:sp>
    </p:spTree>
    <p:extLst>
      <p:ext uri="{BB962C8B-B14F-4D97-AF65-F5344CB8AC3E}">
        <p14:creationId xmlns:p14="http://schemas.microsoft.com/office/powerpoint/2010/main" val="21415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ACF2-097A-D447-BFA1-ACA577224FD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C91EFA5-2F20-E842-9C04-52AD5B17BF2D}"/>
              </a:ext>
            </a:extLst>
          </p:cNvPr>
          <p:cNvSpPr>
            <a:spLocks noGrp="1"/>
          </p:cNvSpPr>
          <p:nvPr>
            <p:ph idx="1"/>
          </p:nvPr>
        </p:nvSpPr>
        <p:spPr>
          <a:xfrm>
            <a:off x="838200" y="2247656"/>
            <a:ext cx="10515600" cy="4351338"/>
          </a:xfrm>
        </p:spPr>
        <p:txBody>
          <a:bodyPr>
            <a:normAutofit/>
          </a:bodyPr>
          <a:lstStyle/>
          <a:p>
            <a:r>
              <a:rPr lang="en-US" sz="2200" dirty="0"/>
              <a:t>A researcher interested in student sleep habits performs a study with the first twenty volunteers who respond to an ad posted outside the science center restrooms</a:t>
            </a:r>
          </a:p>
          <a:p>
            <a:endParaRPr lang="en-US" sz="2200" dirty="0"/>
          </a:p>
          <a:p>
            <a:r>
              <a:rPr lang="en-US" sz="2200" dirty="0"/>
              <a:t>A scientist samples each longleaf pine tree in transects of a region on campus that are selected by a computer program</a:t>
            </a:r>
          </a:p>
          <a:p>
            <a:endParaRPr lang="en-US" sz="2200" dirty="0"/>
          </a:p>
          <a:p>
            <a:r>
              <a:rPr lang="en-US" sz="2200" dirty="0"/>
              <a:t>A researcher measures the height of each student on campus whose last name starts with A, R, and V.</a:t>
            </a:r>
          </a:p>
          <a:p>
            <a:endParaRPr lang="en-US" sz="2200" dirty="0"/>
          </a:p>
          <a:p>
            <a:r>
              <a:rPr lang="en-US" sz="2200" dirty="0"/>
              <a:t>A researcher sets cage traps along each mile of the Blue Ridge Parkway, and measures behavioral characteristics of the first twenty chipmunks caught by each trap.</a:t>
            </a:r>
          </a:p>
        </p:txBody>
      </p:sp>
      <p:sp>
        <p:nvSpPr>
          <p:cNvPr id="4" name="TextBox 3">
            <a:extLst>
              <a:ext uri="{FF2B5EF4-FFF2-40B4-BE49-F238E27FC236}">
                <a16:creationId xmlns:a16="http://schemas.microsoft.com/office/drawing/2014/main" id="{21387F59-BD8E-184B-A005-78D092CD3179}"/>
              </a:ext>
            </a:extLst>
          </p:cNvPr>
          <p:cNvSpPr txBox="1"/>
          <p:nvPr/>
        </p:nvSpPr>
        <p:spPr>
          <a:xfrm>
            <a:off x="838200" y="1547446"/>
            <a:ext cx="7488781" cy="892552"/>
          </a:xfrm>
          <a:prstGeom prst="rect">
            <a:avLst/>
          </a:prstGeom>
          <a:noFill/>
        </p:spPr>
        <p:txBody>
          <a:bodyPr wrap="none" rtlCol="0">
            <a:spAutoFit/>
          </a:bodyPr>
          <a:lstStyle/>
          <a:p>
            <a:r>
              <a:rPr lang="en-US" sz="2600" dirty="0"/>
              <a:t>Which of these could be considered random samples?</a:t>
            </a:r>
          </a:p>
          <a:p>
            <a:endParaRPr lang="en-US" sz="2600" dirty="0"/>
          </a:p>
        </p:txBody>
      </p:sp>
    </p:spTree>
    <p:extLst>
      <p:ext uri="{BB962C8B-B14F-4D97-AF65-F5344CB8AC3E}">
        <p14:creationId xmlns:p14="http://schemas.microsoft.com/office/powerpoint/2010/main" val="3132204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ACF2-097A-D447-BFA1-ACA577224FD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C91EFA5-2F20-E842-9C04-52AD5B17BF2D}"/>
              </a:ext>
            </a:extLst>
          </p:cNvPr>
          <p:cNvSpPr>
            <a:spLocks noGrp="1"/>
          </p:cNvSpPr>
          <p:nvPr>
            <p:ph idx="1"/>
          </p:nvPr>
        </p:nvSpPr>
        <p:spPr>
          <a:xfrm>
            <a:off x="838200" y="2247655"/>
            <a:ext cx="10515600" cy="4797913"/>
          </a:xfrm>
        </p:spPr>
        <p:txBody>
          <a:bodyPr>
            <a:normAutofit/>
          </a:bodyPr>
          <a:lstStyle/>
          <a:p>
            <a:r>
              <a:rPr lang="en-US" sz="2200" strike="sngStrike" dirty="0"/>
              <a:t>A researcher interested in student sleep habits performs a study with the first twenty volunteers who respond to an ad posted outside the science center restrooms</a:t>
            </a:r>
          </a:p>
          <a:p>
            <a:endParaRPr lang="en-US" sz="2200" dirty="0"/>
          </a:p>
          <a:p>
            <a:r>
              <a:rPr lang="en-US" sz="2200" b="1" dirty="0"/>
              <a:t>A scientist samples each longleaf pine tree in transects of a region on campus that are selected by a computer program</a:t>
            </a:r>
          </a:p>
          <a:p>
            <a:endParaRPr lang="en-US" sz="2200" dirty="0"/>
          </a:p>
          <a:p>
            <a:r>
              <a:rPr lang="en-US" sz="2200" strike="sngStrike" dirty="0"/>
              <a:t>A researcher measures the height of each student on campus whose last name starts with A, R, and V.</a:t>
            </a:r>
            <a:r>
              <a:rPr lang="en-US" sz="2200" dirty="0"/>
              <a:t> </a:t>
            </a:r>
            <a:endParaRPr lang="en-US" sz="2200" strike="sngStrike" dirty="0"/>
          </a:p>
          <a:p>
            <a:endParaRPr lang="en-US" sz="2200" dirty="0"/>
          </a:p>
          <a:p>
            <a:r>
              <a:rPr lang="en-US" sz="2200" strike="sngStrike" dirty="0"/>
              <a:t>A researcher sets cage traps along each mile of the Blue Ridge Parkway, and measures behavioral characteristics of the first twenty chipmunks caught by each trap.</a:t>
            </a:r>
          </a:p>
        </p:txBody>
      </p:sp>
      <p:sp>
        <p:nvSpPr>
          <p:cNvPr id="4" name="TextBox 3">
            <a:extLst>
              <a:ext uri="{FF2B5EF4-FFF2-40B4-BE49-F238E27FC236}">
                <a16:creationId xmlns:a16="http://schemas.microsoft.com/office/drawing/2014/main" id="{21387F59-BD8E-184B-A005-78D092CD3179}"/>
              </a:ext>
            </a:extLst>
          </p:cNvPr>
          <p:cNvSpPr txBox="1"/>
          <p:nvPr/>
        </p:nvSpPr>
        <p:spPr>
          <a:xfrm>
            <a:off x="838200" y="1547446"/>
            <a:ext cx="7488781" cy="892552"/>
          </a:xfrm>
          <a:prstGeom prst="rect">
            <a:avLst/>
          </a:prstGeom>
          <a:noFill/>
        </p:spPr>
        <p:txBody>
          <a:bodyPr wrap="none" rtlCol="0">
            <a:spAutoFit/>
          </a:bodyPr>
          <a:lstStyle/>
          <a:p>
            <a:r>
              <a:rPr lang="en-US" sz="2600" dirty="0"/>
              <a:t>Which of these could be considered random samples?</a:t>
            </a:r>
          </a:p>
          <a:p>
            <a:endParaRPr lang="en-US" sz="2600" dirty="0"/>
          </a:p>
        </p:txBody>
      </p:sp>
    </p:spTree>
    <p:extLst>
      <p:ext uri="{BB962C8B-B14F-4D97-AF65-F5344CB8AC3E}">
        <p14:creationId xmlns:p14="http://schemas.microsoft.com/office/powerpoint/2010/main" val="3418330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6536-BD8A-5E4F-8C70-BABD53375FE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C4B10F7-608F-C543-8D12-833733B177A8}"/>
              </a:ext>
            </a:extLst>
          </p:cNvPr>
          <p:cNvSpPr>
            <a:spLocks noGrp="1"/>
          </p:cNvSpPr>
          <p:nvPr>
            <p:ph idx="1"/>
          </p:nvPr>
        </p:nvSpPr>
        <p:spPr/>
        <p:txBody>
          <a:bodyPr/>
          <a:lstStyle/>
          <a:p>
            <a:r>
              <a:rPr lang="en-US" dirty="0"/>
              <a:t>Give an example of how you might obtain a good sample for the following populations:</a:t>
            </a:r>
          </a:p>
          <a:p>
            <a:pPr lvl="1"/>
            <a:r>
              <a:rPr lang="en-US" dirty="0"/>
              <a:t>The frequency of a particular allele in the population of white-tailed deer in Virginia</a:t>
            </a:r>
          </a:p>
          <a:p>
            <a:pPr lvl="1"/>
            <a:r>
              <a:rPr lang="en-US" dirty="0"/>
              <a:t>The percentage of graduating seniors at W&amp;L who play the violin</a:t>
            </a:r>
          </a:p>
          <a:p>
            <a:pPr lvl="1"/>
            <a:r>
              <a:rPr lang="en-US" dirty="0"/>
              <a:t>The number of different species of bacteria present per liter of water in Woods Creek</a:t>
            </a:r>
          </a:p>
        </p:txBody>
      </p:sp>
    </p:spTree>
    <p:extLst>
      <p:ext uri="{BB962C8B-B14F-4D97-AF65-F5344CB8AC3E}">
        <p14:creationId xmlns:p14="http://schemas.microsoft.com/office/powerpoint/2010/main" val="4250107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2233-96CB-9448-975E-A903B196073B}"/>
              </a:ext>
            </a:extLst>
          </p:cNvPr>
          <p:cNvSpPr>
            <a:spLocks noGrp="1"/>
          </p:cNvSpPr>
          <p:nvPr>
            <p:ph type="title"/>
          </p:nvPr>
        </p:nvSpPr>
        <p:spPr/>
        <p:txBody>
          <a:bodyPr/>
          <a:lstStyle/>
          <a:p>
            <a:pPr algn="ctr"/>
            <a:r>
              <a:rPr lang="en-US" dirty="0"/>
              <a:t>Course goals</a:t>
            </a:r>
          </a:p>
        </p:txBody>
      </p:sp>
      <p:sp>
        <p:nvSpPr>
          <p:cNvPr id="3" name="Content Placeholder 2">
            <a:extLst>
              <a:ext uri="{FF2B5EF4-FFF2-40B4-BE49-F238E27FC236}">
                <a16:creationId xmlns:a16="http://schemas.microsoft.com/office/drawing/2014/main" id="{D174888E-AFE0-7140-BF38-C8E806931A94}"/>
              </a:ext>
            </a:extLst>
          </p:cNvPr>
          <p:cNvSpPr>
            <a:spLocks noGrp="1"/>
          </p:cNvSpPr>
          <p:nvPr>
            <p:ph idx="1"/>
          </p:nvPr>
        </p:nvSpPr>
        <p:spPr/>
        <p:txBody>
          <a:bodyPr/>
          <a:lstStyle/>
          <a:p>
            <a:r>
              <a:rPr lang="en-US" dirty="0"/>
              <a:t>Principles of good experimental design and sampling methods</a:t>
            </a:r>
          </a:p>
          <a:p>
            <a:r>
              <a:rPr lang="en-US" dirty="0"/>
              <a:t>Tools and methods for describing and interpreting data</a:t>
            </a:r>
          </a:p>
          <a:p>
            <a:r>
              <a:rPr lang="en-US" dirty="0"/>
              <a:t>Understanding of probability</a:t>
            </a:r>
          </a:p>
          <a:p>
            <a:r>
              <a:rPr lang="en-US" dirty="0"/>
              <a:t>Ability to interpret results and critically assess claims from the scientific literature</a:t>
            </a:r>
          </a:p>
          <a:p>
            <a:r>
              <a:rPr lang="en-US" b="1" dirty="0"/>
              <a:t>Use of statistical software for data analysis</a:t>
            </a:r>
          </a:p>
        </p:txBody>
      </p:sp>
    </p:spTree>
    <p:extLst>
      <p:ext uri="{BB962C8B-B14F-4D97-AF65-F5344CB8AC3E}">
        <p14:creationId xmlns:p14="http://schemas.microsoft.com/office/powerpoint/2010/main" val="586615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5AE7-F982-3246-B7A0-F4706FC4F68B}"/>
              </a:ext>
            </a:extLst>
          </p:cNvPr>
          <p:cNvSpPr>
            <a:spLocks noGrp="1"/>
          </p:cNvSpPr>
          <p:nvPr>
            <p:ph type="title"/>
          </p:nvPr>
        </p:nvSpPr>
        <p:spPr/>
        <p:txBody>
          <a:bodyPr/>
          <a:lstStyle/>
          <a:p>
            <a:pPr algn="ctr"/>
            <a:r>
              <a:rPr lang="en-US" dirty="0"/>
              <a:t>Types of data and variables</a:t>
            </a:r>
          </a:p>
        </p:txBody>
      </p:sp>
      <p:sp>
        <p:nvSpPr>
          <p:cNvPr id="3" name="Content Placeholder 2">
            <a:extLst>
              <a:ext uri="{FF2B5EF4-FFF2-40B4-BE49-F238E27FC236}">
                <a16:creationId xmlns:a16="http://schemas.microsoft.com/office/drawing/2014/main" id="{19D03A0B-8B07-AA44-B601-FE547618366E}"/>
              </a:ext>
            </a:extLst>
          </p:cNvPr>
          <p:cNvSpPr>
            <a:spLocks noGrp="1"/>
          </p:cNvSpPr>
          <p:nvPr>
            <p:ph idx="1"/>
          </p:nvPr>
        </p:nvSpPr>
        <p:spPr/>
        <p:txBody>
          <a:bodyPr/>
          <a:lstStyle/>
          <a:p>
            <a:pPr marL="0" indent="0">
              <a:buNone/>
            </a:pPr>
            <a:r>
              <a:rPr lang="en-US" dirty="0"/>
              <a:t>A </a:t>
            </a:r>
            <a:r>
              <a:rPr lang="en-US" b="1" dirty="0"/>
              <a:t>variable</a:t>
            </a:r>
            <a:r>
              <a:rPr lang="en-US" dirty="0"/>
              <a:t> is any characteristic or measurement that differs between individuals in a population</a:t>
            </a:r>
          </a:p>
          <a:p>
            <a:pPr marL="0" indent="0">
              <a:buNone/>
            </a:pPr>
            <a:endParaRPr lang="en-US" dirty="0"/>
          </a:p>
          <a:p>
            <a:pPr marL="0" indent="0">
              <a:buNone/>
            </a:pPr>
            <a:r>
              <a:rPr lang="en-US" b="1" dirty="0"/>
              <a:t>Data </a:t>
            </a:r>
            <a:r>
              <a:rPr lang="en-US" dirty="0"/>
              <a:t>are measurements of a variable made on a sample of individuals</a:t>
            </a:r>
            <a:endParaRPr lang="en-US" b="1" dirty="0"/>
          </a:p>
        </p:txBody>
      </p:sp>
    </p:spTree>
    <p:extLst>
      <p:ext uri="{BB962C8B-B14F-4D97-AF65-F5344CB8AC3E}">
        <p14:creationId xmlns:p14="http://schemas.microsoft.com/office/powerpoint/2010/main" val="2502845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1A8A-AFD3-7346-8847-FF4AF7BDF45A}"/>
              </a:ext>
            </a:extLst>
          </p:cNvPr>
          <p:cNvSpPr>
            <a:spLocks noGrp="1"/>
          </p:cNvSpPr>
          <p:nvPr>
            <p:ph type="title"/>
          </p:nvPr>
        </p:nvSpPr>
        <p:spPr/>
        <p:txBody>
          <a:bodyPr/>
          <a:lstStyle/>
          <a:p>
            <a:pPr algn="ctr"/>
            <a:r>
              <a:rPr lang="en-US" dirty="0"/>
              <a:t>Types of data</a:t>
            </a:r>
          </a:p>
        </p:txBody>
      </p:sp>
      <p:sp>
        <p:nvSpPr>
          <p:cNvPr id="3" name="Content Placeholder 2">
            <a:extLst>
              <a:ext uri="{FF2B5EF4-FFF2-40B4-BE49-F238E27FC236}">
                <a16:creationId xmlns:a16="http://schemas.microsoft.com/office/drawing/2014/main" id="{7C209A90-DBBA-5E4C-8224-EC816A6C93C9}"/>
              </a:ext>
            </a:extLst>
          </p:cNvPr>
          <p:cNvSpPr>
            <a:spLocks noGrp="1"/>
          </p:cNvSpPr>
          <p:nvPr>
            <p:ph idx="1"/>
          </p:nvPr>
        </p:nvSpPr>
        <p:spPr>
          <a:xfrm>
            <a:off x="838200" y="1602887"/>
            <a:ext cx="10515600" cy="4351338"/>
          </a:xfrm>
        </p:spPr>
        <p:txBody>
          <a:bodyPr/>
          <a:lstStyle/>
          <a:p>
            <a:r>
              <a:rPr lang="en-US" dirty="0"/>
              <a:t>Data come in two flavors:</a:t>
            </a:r>
          </a:p>
          <a:p>
            <a:pPr lvl="1"/>
            <a:r>
              <a:rPr lang="en-US" dirty="0"/>
              <a:t>Categorical</a:t>
            </a:r>
          </a:p>
          <a:p>
            <a:pPr lvl="1"/>
            <a:r>
              <a:rPr lang="en-US" dirty="0"/>
              <a:t>Numerical</a:t>
            </a:r>
          </a:p>
        </p:txBody>
      </p:sp>
      <p:pic>
        <p:nvPicPr>
          <p:cNvPr id="5" name="Picture 4">
            <a:extLst>
              <a:ext uri="{FF2B5EF4-FFF2-40B4-BE49-F238E27FC236}">
                <a16:creationId xmlns:a16="http://schemas.microsoft.com/office/drawing/2014/main" id="{DD8F8A3E-7729-FA4B-8FE9-747D09091060}"/>
              </a:ext>
            </a:extLst>
          </p:cNvPr>
          <p:cNvPicPr>
            <a:picLocks noChangeAspect="1"/>
          </p:cNvPicPr>
          <p:nvPr/>
        </p:nvPicPr>
        <p:blipFill>
          <a:blip r:embed="rId2"/>
          <a:stretch>
            <a:fillRect/>
          </a:stretch>
        </p:blipFill>
        <p:spPr>
          <a:xfrm>
            <a:off x="5880100" y="2450856"/>
            <a:ext cx="5918200" cy="2743200"/>
          </a:xfrm>
          <a:prstGeom prst="rect">
            <a:avLst/>
          </a:prstGeom>
        </p:spPr>
      </p:pic>
    </p:spTree>
    <p:extLst>
      <p:ext uri="{BB962C8B-B14F-4D97-AF65-F5344CB8AC3E}">
        <p14:creationId xmlns:p14="http://schemas.microsoft.com/office/powerpoint/2010/main" val="211653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1A8A-AFD3-7346-8847-FF4AF7BDF45A}"/>
              </a:ext>
            </a:extLst>
          </p:cNvPr>
          <p:cNvSpPr>
            <a:spLocks noGrp="1"/>
          </p:cNvSpPr>
          <p:nvPr>
            <p:ph type="title"/>
          </p:nvPr>
        </p:nvSpPr>
        <p:spPr/>
        <p:txBody>
          <a:bodyPr/>
          <a:lstStyle/>
          <a:p>
            <a:pPr algn="ctr"/>
            <a:r>
              <a:rPr lang="en-US" dirty="0"/>
              <a:t>Types of data</a:t>
            </a:r>
          </a:p>
        </p:txBody>
      </p:sp>
      <p:sp>
        <p:nvSpPr>
          <p:cNvPr id="3" name="Content Placeholder 2">
            <a:extLst>
              <a:ext uri="{FF2B5EF4-FFF2-40B4-BE49-F238E27FC236}">
                <a16:creationId xmlns:a16="http://schemas.microsoft.com/office/drawing/2014/main" id="{7C209A90-DBBA-5E4C-8224-EC816A6C93C9}"/>
              </a:ext>
            </a:extLst>
          </p:cNvPr>
          <p:cNvSpPr>
            <a:spLocks noGrp="1"/>
          </p:cNvSpPr>
          <p:nvPr>
            <p:ph idx="1"/>
          </p:nvPr>
        </p:nvSpPr>
        <p:spPr>
          <a:xfrm>
            <a:off x="838200" y="1602887"/>
            <a:ext cx="10515600" cy="4351338"/>
          </a:xfrm>
        </p:spPr>
        <p:txBody>
          <a:bodyPr/>
          <a:lstStyle/>
          <a:p>
            <a:pPr marL="0" indent="0">
              <a:buNone/>
            </a:pPr>
            <a:r>
              <a:rPr lang="en-US" dirty="0"/>
              <a:t>Categorical data are qualitative characteristics of individuals that have no quantifiable value on a numerical scale. </a:t>
            </a:r>
          </a:p>
        </p:txBody>
      </p:sp>
      <p:pic>
        <p:nvPicPr>
          <p:cNvPr id="5" name="Picture 4">
            <a:extLst>
              <a:ext uri="{FF2B5EF4-FFF2-40B4-BE49-F238E27FC236}">
                <a16:creationId xmlns:a16="http://schemas.microsoft.com/office/drawing/2014/main" id="{DD8F8A3E-7729-FA4B-8FE9-747D09091060}"/>
              </a:ext>
            </a:extLst>
          </p:cNvPr>
          <p:cNvPicPr>
            <a:picLocks noChangeAspect="1"/>
          </p:cNvPicPr>
          <p:nvPr/>
        </p:nvPicPr>
        <p:blipFill>
          <a:blip r:embed="rId2"/>
          <a:stretch>
            <a:fillRect/>
          </a:stretch>
        </p:blipFill>
        <p:spPr>
          <a:xfrm>
            <a:off x="5880100" y="2450856"/>
            <a:ext cx="5918200" cy="2743200"/>
          </a:xfrm>
          <a:prstGeom prst="rect">
            <a:avLst/>
          </a:prstGeom>
        </p:spPr>
      </p:pic>
      <p:sp>
        <p:nvSpPr>
          <p:cNvPr id="4" name="TextBox 3">
            <a:extLst>
              <a:ext uri="{FF2B5EF4-FFF2-40B4-BE49-F238E27FC236}">
                <a16:creationId xmlns:a16="http://schemas.microsoft.com/office/drawing/2014/main" id="{613042D9-F3FA-054A-B263-0DE42DC2D340}"/>
              </a:ext>
            </a:extLst>
          </p:cNvPr>
          <p:cNvSpPr txBox="1"/>
          <p:nvPr/>
        </p:nvSpPr>
        <p:spPr>
          <a:xfrm>
            <a:off x="376518" y="3603812"/>
            <a:ext cx="4629601" cy="1938992"/>
          </a:xfrm>
          <a:prstGeom prst="rect">
            <a:avLst/>
          </a:prstGeom>
          <a:noFill/>
        </p:spPr>
        <p:txBody>
          <a:bodyPr wrap="none" rtlCol="0">
            <a:spAutoFit/>
          </a:bodyPr>
          <a:lstStyle/>
          <a:p>
            <a:r>
              <a:rPr lang="en-US" sz="2400" dirty="0"/>
              <a:t>Nominal (unordered)data might be:</a:t>
            </a:r>
          </a:p>
          <a:p>
            <a:pPr lvl="1"/>
            <a:r>
              <a:rPr lang="en-US" sz="2400" dirty="0"/>
              <a:t>Color - red, blue, or green</a:t>
            </a:r>
          </a:p>
          <a:p>
            <a:pPr lvl="1"/>
            <a:r>
              <a:rPr lang="en-US" sz="2400" dirty="0"/>
              <a:t>Sex genotype – XX, XY, X0, etc.</a:t>
            </a:r>
          </a:p>
          <a:p>
            <a:pPr lvl="1"/>
            <a:r>
              <a:rPr lang="en-US" sz="2400" dirty="0"/>
              <a:t>Survival - Alive vs. dead</a:t>
            </a:r>
          </a:p>
          <a:p>
            <a:endParaRPr lang="en-US" sz="2400" dirty="0"/>
          </a:p>
        </p:txBody>
      </p:sp>
      <p:sp>
        <p:nvSpPr>
          <p:cNvPr id="6" name="TextBox 5">
            <a:extLst>
              <a:ext uri="{FF2B5EF4-FFF2-40B4-BE49-F238E27FC236}">
                <a16:creationId xmlns:a16="http://schemas.microsoft.com/office/drawing/2014/main" id="{E73EE146-ED79-A04B-A403-AA361E4C0D4D}"/>
              </a:ext>
            </a:extLst>
          </p:cNvPr>
          <p:cNvSpPr txBox="1"/>
          <p:nvPr/>
        </p:nvSpPr>
        <p:spPr>
          <a:xfrm>
            <a:off x="376518" y="5185869"/>
            <a:ext cx="7263848" cy="1569660"/>
          </a:xfrm>
          <a:prstGeom prst="rect">
            <a:avLst/>
          </a:prstGeom>
          <a:noFill/>
        </p:spPr>
        <p:txBody>
          <a:bodyPr wrap="none" rtlCol="0">
            <a:spAutoFit/>
          </a:bodyPr>
          <a:lstStyle/>
          <a:p>
            <a:r>
              <a:rPr lang="en-US" sz="2400" dirty="0"/>
              <a:t>Ordinal (ordered) data might include:</a:t>
            </a:r>
          </a:p>
          <a:p>
            <a:pPr lvl="1"/>
            <a:r>
              <a:rPr lang="en-US" sz="2400" dirty="0"/>
              <a:t>Size category – small, medium, large</a:t>
            </a:r>
          </a:p>
          <a:p>
            <a:pPr lvl="1"/>
            <a:r>
              <a:rPr lang="en-US" sz="2400" dirty="0"/>
              <a:t>Schooling category – Elementary, middle, high school</a:t>
            </a:r>
          </a:p>
          <a:p>
            <a:r>
              <a:rPr lang="en-US" sz="2400" dirty="0"/>
              <a:t>	</a:t>
            </a:r>
          </a:p>
        </p:txBody>
      </p:sp>
    </p:spTree>
    <p:extLst>
      <p:ext uri="{BB962C8B-B14F-4D97-AF65-F5344CB8AC3E}">
        <p14:creationId xmlns:p14="http://schemas.microsoft.com/office/powerpoint/2010/main" val="1698844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1A8A-AFD3-7346-8847-FF4AF7BDF45A}"/>
              </a:ext>
            </a:extLst>
          </p:cNvPr>
          <p:cNvSpPr>
            <a:spLocks noGrp="1"/>
          </p:cNvSpPr>
          <p:nvPr>
            <p:ph type="title"/>
          </p:nvPr>
        </p:nvSpPr>
        <p:spPr/>
        <p:txBody>
          <a:bodyPr/>
          <a:lstStyle/>
          <a:p>
            <a:pPr algn="ctr"/>
            <a:r>
              <a:rPr lang="en-US" dirty="0"/>
              <a:t>Types of data</a:t>
            </a:r>
          </a:p>
        </p:txBody>
      </p:sp>
      <p:sp>
        <p:nvSpPr>
          <p:cNvPr id="3" name="Content Placeholder 2">
            <a:extLst>
              <a:ext uri="{FF2B5EF4-FFF2-40B4-BE49-F238E27FC236}">
                <a16:creationId xmlns:a16="http://schemas.microsoft.com/office/drawing/2014/main" id="{7C209A90-DBBA-5E4C-8224-EC816A6C93C9}"/>
              </a:ext>
            </a:extLst>
          </p:cNvPr>
          <p:cNvSpPr>
            <a:spLocks noGrp="1"/>
          </p:cNvSpPr>
          <p:nvPr>
            <p:ph idx="1"/>
          </p:nvPr>
        </p:nvSpPr>
        <p:spPr>
          <a:xfrm>
            <a:off x="838200" y="1602887"/>
            <a:ext cx="10515600" cy="4351338"/>
          </a:xfrm>
        </p:spPr>
        <p:txBody>
          <a:bodyPr>
            <a:normAutofit/>
          </a:bodyPr>
          <a:lstStyle/>
          <a:p>
            <a:pPr marL="0" indent="0">
              <a:buNone/>
            </a:pPr>
            <a:r>
              <a:rPr lang="en-US" sz="2400" dirty="0"/>
              <a:t>Variables are numerical when measurements are quantitative and have magnitude. These can either be continuous (any real number value within a given range, potentially rounded) or discrete (indivisible units).</a:t>
            </a:r>
          </a:p>
        </p:txBody>
      </p:sp>
      <p:pic>
        <p:nvPicPr>
          <p:cNvPr id="5" name="Picture 4">
            <a:extLst>
              <a:ext uri="{FF2B5EF4-FFF2-40B4-BE49-F238E27FC236}">
                <a16:creationId xmlns:a16="http://schemas.microsoft.com/office/drawing/2014/main" id="{DD8F8A3E-7729-FA4B-8FE9-747D09091060}"/>
              </a:ext>
            </a:extLst>
          </p:cNvPr>
          <p:cNvPicPr>
            <a:picLocks noChangeAspect="1"/>
          </p:cNvPicPr>
          <p:nvPr/>
        </p:nvPicPr>
        <p:blipFill>
          <a:blip r:embed="rId2"/>
          <a:stretch>
            <a:fillRect/>
          </a:stretch>
        </p:blipFill>
        <p:spPr>
          <a:xfrm>
            <a:off x="5880100" y="2450856"/>
            <a:ext cx="5918200" cy="2743200"/>
          </a:xfrm>
          <a:prstGeom prst="rect">
            <a:avLst/>
          </a:prstGeom>
        </p:spPr>
      </p:pic>
      <p:sp>
        <p:nvSpPr>
          <p:cNvPr id="4" name="TextBox 3">
            <a:extLst>
              <a:ext uri="{FF2B5EF4-FFF2-40B4-BE49-F238E27FC236}">
                <a16:creationId xmlns:a16="http://schemas.microsoft.com/office/drawing/2014/main" id="{613042D9-F3FA-054A-B263-0DE42DC2D340}"/>
              </a:ext>
            </a:extLst>
          </p:cNvPr>
          <p:cNvSpPr txBox="1"/>
          <p:nvPr/>
        </p:nvSpPr>
        <p:spPr>
          <a:xfrm>
            <a:off x="376518" y="3603812"/>
            <a:ext cx="6763903" cy="1569660"/>
          </a:xfrm>
          <a:prstGeom prst="rect">
            <a:avLst/>
          </a:prstGeom>
          <a:noFill/>
        </p:spPr>
        <p:txBody>
          <a:bodyPr wrap="none" rtlCol="0">
            <a:spAutoFit/>
          </a:bodyPr>
          <a:lstStyle/>
          <a:p>
            <a:r>
              <a:rPr lang="en-US" sz="2400" dirty="0"/>
              <a:t>Discrete data might be:</a:t>
            </a:r>
          </a:p>
          <a:p>
            <a:pPr lvl="1"/>
            <a:r>
              <a:rPr lang="en-US" sz="2400" dirty="0"/>
              <a:t>Number of cigarettes smoked in a day – 6, 7, 8, …</a:t>
            </a:r>
          </a:p>
          <a:p>
            <a:pPr lvl="1"/>
            <a:r>
              <a:rPr lang="en-US" sz="2400" dirty="0"/>
              <a:t>Number of heart attacks – 0, 1, 2, …</a:t>
            </a:r>
          </a:p>
          <a:p>
            <a:endParaRPr lang="en-US" sz="2400" dirty="0"/>
          </a:p>
        </p:txBody>
      </p:sp>
      <p:sp>
        <p:nvSpPr>
          <p:cNvPr id="6" name="TextBox 5">
            <a:extLst>
              <a:ext uri="{FF2B5EF4-FFF2-40B4-BE49-F238E27FC236}">
                <a16:creationId xmlns:a16="http://schemas.microsoft.com/office/drawing/2014/main" id="{E73EE146-ED79-A04B-A403-AA361E4C0D4D}"/>
              </a:ext>
            </a:extLst>
          </p:cNvPr>
          <p:cNvSpPr txBox="1"/>
          <p:nvPr/>
        </p:nvSpPr>
        <p:spPr>
          <a:xfrm>
            <a:off x="376518" y="5185869"/>
            <a:ext cx="4340291" cy="1569660"/>
          </a:xfrm>
          <a:prstGeom prst="rect">
            <a:avLst/>
          </a:prstGeom>
          <a:noFill/>
        </p:spPr>
        <p:txBody>
          <a:bodyPr wrap="none" rtlCol="0">
            <a:spAutoFit/>
          </a:bodyPr>
          <a:lstStyle/>
          <a:p>
            <a:r>
              <a:rPr lang="en-US" sz="2400" dirty="0"/>
              <a:t>Continuous data might be:</a:t>
            </a:r>
          </a:p>
          <a:p>
            <a:pPr lvl="1"/>
            <a:r>
              <a:rPr lang="en-US" sz="2400" dirty="0"/>
              <a:t>Weight in kg</a:t>
            </a:r>
          </a:p>
          <a:p>
            <a:pPr lvl="1"/>
            <a:r>
              <a:rPr lang="en-US" sz="2400" dirty="0"/>
              <a:t>Duration of sleep</a:t>
            </a:r>
          </a:p>
          <a:p>
            <a:pPr lvl="1"/>
            <a:r>
              <a:rPr lang="en-US" sz="2400" dirty="0"/>
              <a:t>Time to complete a 40m dash</a:t>
            </a:r>
          </a:p>
        </p:txBody>
      </p:sp>
    </p:spTree>
    <p:extLst>
      <p:ext uri="{BB962C8B-B14F-4D97-AF65-F5344CB8AC3E}">
        <p14:creationId xmlns:p14="http://schemas.microsoft.com/office/powerpoint/2010/main" val="3335032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B0AA-F21B-C142-BA7B-A7ABFDE3BA5E}"/>
              </a:ext>
            </a:extLst>
          </p:cNvPr>
          <p:cNvSpPr>
            <a:spLocks noGrp="1"/>
          </p:cNvSpPr>
          <p:nvPr>
            <p:ph type="title"/>
          </p:nvPr>
        </p:nvSpPr>
        <p:spPr/>
        <p:txBody>
          <a:bodyPr/>
          <a:lstStyle/>
          <a:p>
            <a:pPr algn="ctr"/>
            <a:r>
              <a:rPr lang="en-US" dirty="0"/>
              <a:t>Types of variables</a:t>
            </a:r>
          </a:p>
        </p:txBody>
      </p:sp>
      <p:sp>
        <p:nvSpPr>
          <p:cNvPr id="3" name="Content Placeholder 2">
            <a:extLst>
              <a:ext uri="{FF2B5EF4-FFF2-40B4-BE49-F238E27FC236}">
                <a16:creationId xmlns:a16="http://schemas.microsoft.com/office/drawing/2014/main" id="{8108D420-FD70-3241-B481-E5DF997004CA}"/>
              </a:ext>
            </a:extLst>
          </p:cNvPr>
          <p:cNvSpPr>
            <a:spLocks noGrp="1"/>
          </p:cNvSpPr>
          <p:nvPr>
            <p:ph idx="1"/>
          </p:nvPr>
        </p:nvSpPr>
        <p:spPr/>
        <p:txBody>
          <a:bodyPr/>
          <a:lstStyle/>
          <a:p>
            <a:r>
              <a:rPr lang="en-US" dirty="0"/>
              <a:t>Explanatory variable – Manipulated in an experiment</a:t>
            </a:r>
          </a:p>
          <a:p>
            <a:endParaRPr lang="en-US" dirty="0"/>
          </a:p>
          <a:p>
            <a:r>
              <a:rPr lang="en-US" dirty="0"/>
              <a:t>Response variable – Change is measured to understand its relation to the explanatory variable</a:t>
            </a:r>
          </a:p>
        </p:txBody>
      </p:sp>
    </p:spTree>
    <p:extLst>
      <p:ext uri="{BB962C8B-B14F-4D97-AF65-F5344CB8AC3E}">
        <p14:creationId xmlns:p14="http://schemas.microsoft.com/office/powerpoint/2010/main" val="322208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1A68-5CE7-0D41-9298-192C6C4C5BD7}"/>
              </a:ext>
            </a:extLst>
          </p:cNvPr>
          <p:cNvSpPr>
            <a:spLocks noGrp="1"/>
          </p:cNvSpPr>
          <p:nvPr>
            <p:ph type="title"/>
          </p:nvPr>
        </p:nvSpPr>
        <p:spPr/>
        <p:txBody>
          <a:bodyPr/>
          <a:lstStyle/>
          <a:p>
            <a:pPr algn="ctr"/>
            <a:r>
              <a:rPr lang="en-US" dirty="0"/>
              <a:t>Exercise</a:t>
            </a:r>
          </a:p>
        </p:txBody>
      </p:sp>
      <p:sp>
        <p:nvSpPr>
          <p:cNvPr id="3" name="Content Placeholder 2">
            <a:extLst>
              <a:ext uri="{FF2B5EF4-FFF2-40B4-BE49-F238E27FC236}">
                <a16:creationId xmlns:a16="http://schemas.microsoft.com/office/drawing/2014/main" id="{4903ACC4-4D95-FB46-AC91-BB07EF228B50}"/>
              </a:ext>
            </a:extLst>
          </p:cNvPr>
          <p:cNvSpPr>
            <a:spLocks noGrp="1"/>
          </p:cNvSpPr>
          <p:nvPr>
            <p:ph idx="1"/>
          </p:nvPr>
        </p:nvSpPr>
        <p:spPr/>
        <p:txBody>
          <a:bodyPr>
            <a:noAutofit/>
          </a:bodyPr>
          <a:lstStyle/>
          <a:p>
            <a:pPr marL="0" indent="0">
              <a:buNone/>
            </a:pPr>
            <a:r>
              <a:rPr lang="en-US" sz="2400" dirty="0"/>
              <a:t>For each of the following settings (</a:t>
            </a:r>
            <a:r>
              <a:rPr lang="en-US" sz="2400" dirty="0" err="1"/>
              <a:t>i</a:t>
            </a:r>
            <a:r>
              <a:rPr lang="en-US" sz="2400" dirty="0"/>
              <a:t>) identify the </a:t>
            </a:r>
            <a:r>
              <a:rPr lang="en-US" sz="2400" u="sng" dirty="0"/>
              <a:t>variable(s) </a:t>
            </a:r>
            <a:r>
              <a:rPr lang="en-US" sz="2400" dirty="0"/>
              <a:t>in the study, (ii) for each variable tell the </a:t>
            </a:r>
            <a:r>
              <a:rPr lang="en-US" sz="2400" u="sng" dirty="0"/>
              <a:t>type of variable </a:t>
            </a:r>
            <a:r>
              <a:rPr lang="en-US" sz="2400" dirty="0"/>
              <a:t>(e.g., categorical and ordinal, discrete, </a:t>
            </a:r>
            <a:r>
              <a:rPr lang="en-US" sz="2400" dirty="0" err="1"/>
              <a:t>etc</a:t>
            </a:r>
            <a:r>
              <a:rPr lang="en-US" sz="2400" dirty="0"/>
              <a:t>)</a:t>
            </a:r>
          </a:p>
          <a:p>
            <a:pPr marL="517525" indent="-406400">
              <a:buFont typeface="+mj-lt"/>
              <a:buAutoNum type="alphaLcParenR"/>
            </a:pPr>
            <a:r>
              <a:rPr lang="en-US" sz="2400" dirty="0"/>
              <a:t>A paleontologist measured the width (in mm) of the last upper molar in 36 specimens of the extinct mammal </a:t>
            </a:r>
            <a:r>
              <a:rPr lang="en-US" sz="2400" i="1" dirty="0" err="1"/>
              <a:t>Acropithecus</a:t>
            </a:r>
            <a:r>
              <a:rPr lang="en-US" sz="2400" i="1" dirty="0"/>
              <a:t> rigidus</a:t>
            </a:r>
            <a:r>
              <a:rPr lang="en-US" sz="2400" dirty="0"/>
              <a:t>.</a:t>
            </a:r>
          </a:p>
          <a:p>
            <a:pPr marL="517525" indent="-406400">
              <a:buFont typeface="+mj-lt"/>
              <a:buAutoNum type="alphaLcParenR"/>
            </a:pPr>
            <a:r>
              <a:rPr lang="en-US" sz="2400" dirty="0"/>
              <a:t>The birthweight, date of birth, and the mother’s race were recorded for each of 65 babies.</a:t>
            </a:r>
          </a:p>
          <a:p>
            <a:pPr marL="517525" indent="-406400">
              <a:buFont typeface="+mj-lt"/>
              <a:buAutoNum type="alphaLcParenR"/>
            </a:pPr>
            <a:r>
              <a:rPr lang="en-US" sz="2400" dirty="0"/>
              <a:t>A physician measured the height and weight of each of 37 children.</a:t>
            </a:r>
          </a:p>
          <a:p>
            <a:pPr marL="517525" indent="-406400">
              <a:buFont typeface="+mj-lt"/>
              <a:buAutoNum type="alphaLcParenR"/>
            </a:pPr>
            <a:r>
              <a:rPr lang="en-US" sz="2400" dirty="0"/>
              <a:t>During a blood drive, a blood bank offered to check the cholesterol of anyone who donated blood. A total of 129 persons donated blood. For each of them, the blood type and cholesterol levels were recorded.</a:t>
            </a:r>
          </a:p>
          <a:p>
            <a:endParaRPr lang="en-US" sz="2400" dirty="0"/>
          </a:p>
        </p:txBody>
      </p:sp>
    </p:spTree>
    <p:extLst>
      <p:ext uri="{BB962C8B-B14F-4D97-AF65-F5344CB8AC3E}">
        <p14:creationId xmlns:p14="http://schemas.microsoft.com/office/powerpoint/2010/main" val="1228997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8EE3-2378-664A-8381-09E1F3784FD7}"/>
              </a:ext>
            </a:extLst>
          </p:cNvPr>
          <p:cNvSpPr>
            <a:spLocks noGrp="1"/>
          </p:cNvSpPr>
          <p:nvPr>
            <p:ph type="title"/>
          </p:nvPr>
        </p:nvSpPr>
        <p:spPr/>
        <p:txBody>
          <a:bodyPr/>
          <a:lstStyle/>
          <a:p>
            <a:pPr algn="ctr"/>
            <a:r>
              <a:rPr lang="en-US" dirty="0"/>
              <a:t>Frequency and probability distributions</a:t>
            </a:r>
          </a:p>
        </p:txBody>
      </p:sp>
      <p:sp>
        <p:nvSpPr>
          <p:cNvPr id="3" name="Content Placeholder 2">
            <a:extLst>
              <a:ext uri="{FF2B5EF4-FFF2-40B4-BE49-F238E27FC236}">
                <a16:creationId xmlns:a16="http://schemas.microsoft.com/office/drawing/2014/main" id="{D8F33C6F-F36E-C84B-9743-357077F470ED}"/>
              </a:ext>
            </a:extLst>
          </p:cNvPr>
          <p:cNvSpPr>
            <a:spLocks noGrp="1"/>
          </p:cNvSpPr>
          <p:nvPr>
            <p:ph idx="1"/>
          </p:nvPr>
        </p:nvSpPr>
        <p:spPr>
          <a:xfrm>
            <a:off x="838200" y="1825625"/>
            <a:ext cx="6118412" cy="4413810"/>
          </a:xfrm>
        </p:spPr>
        <p:txBody>
          <a:bodyPr/>
          <a:lstStyle/>
          <a:p>
            <a:r>
              <a:rPr lang="en-US" dirty="0"/>
              <a:t>Individuals in a population are variable (if there is no variation in a trait, we typically aren’t interested in it)</a:t>
            </a:r>
          </a:p>
          <a:p>
            <a:endParaRPr lang="en-US" dirty="0"/>
          </a:p>
          <a:p>
            <a:r>
              <a:rPr lang="en-US" dirty="0"/>
              <a:t>We can visualize variation in a sample with the </a:t>
            </a:r>
            <a:r>
              <a:rPr lang="en-US" b="1" dirty="0"/>
              <a:t>frequency distribution</a:t>
            </a:r>
            <a:r>
              <a:rPr lang="en-US" dirty="0"/>
              <a:t>, or the number of times each value of a variable occurs in a sample</a:t>
            </a:r>
            <a:endParaRPr lang="en-US" b="1" dirty="0"/>
          </a:p>
        </p:txBody>
      </p:sp>
      <p:pic>
        <p:nvPicPr>
          <p:cNvPr id="7172" name="Picture 4" descr="Image result for ricklef economy of nature finch histogram">
            <a:extLst>
              <a:ext uri="{FF2B5EF4-FFF2-40B4-BE49-F238E27FC236}">
                <a16:creationId xmlns:a16="http://schemas.microsoft.com/office/drawing/2014/main" id="{04942EF3-DCF8-254F-B2E6-F434186C8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61"/>
          <a:stretch/>
        </p:blipFill>
        <p:spPr bwMode="auto">
          <a:xfrm>
            <a:off x="7221816" y="1541928"/>
            <a:ext cx="4970184" cy="531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31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8EE3-2378-664A-8381-09E1F3784FD7}"/>
              </a:ext>
            </a:extLst>
          </p:cNvPr>
          <p:cNvSpPr>
            <a:spLocks noGrp="1"/>
          </p:cNvSpPr>
          <p:nvPr>
            <p:ph type="title"/>
          </p:nvPr>
        </p:nvSpPr>
        <p:spPr/>
        <p:txBody>
          <a:bodyPr/>
          <a:lstStyle/>
          <a:p>
            <a:pPr algn="ctr"/>
            <a:r>
              <a:rPr lang="en-US" dirty="0"/>
              <a:t>Frequency and probability distributions</a:t>
            </a:r>
          </a:p>
        </p:txBody>
      </p:sp>
      <p:sp>
        <p:nvSpPr>
          <p:cNvPr id="3" name="Content Placeholder 2">
            <a:extLst>
              <a:ext uri="{FF2B5EF4-FFF2-40B4-BE49-F238E27FC236}">
                <a16:creationId xmlns:a16="http://schemas.microsoft.com/office/drawing/2014/main" id="{D8F33C6F-F36E-C84B-9743-357077F470ED}"/>
              </a:ext>
            </a:extLst>
          </p:cNvPr>
          <p:cNvSpPr>
            <a:spLocks noGrp="1"/>
          </p:cNvSpPr>
          <p:nvPr>
            <p:ph idx="1"/>
          </p:nvPr>
        </p:nvSpPr>
        <p:spPr>
          <a:xfrm>
            <a:off x="838200" y="1825625"/>
            <a:ext cx="6118412" cy="4413810"/>
          </a:xfrm>
        </p:spPr>
        <p:txBody>
          <a:bodyPr/>
          <a:lstStyle/>
          <a:p>
            <a:pPr marL="0" indent="0">
              <a:buNone/>
            </a:pPr>
            <a:r>
              <a:rPr lang="en-US" dirty="0"/>
              <a:t>The </a:t>
            </a:r>
            <a:r>
              <a:rPr lang="en-US" b="1" dirty="0"/>
              <a:t>probability distribution</a:t>
            </a:r>
            <a:r>
              <a:rPr lang="en-US" dirty="0"/>
              <a:t> is the distribution of a variable in the whole population – This is almost impossible to know, so we usually approximate it</a:t>
            </a:r>
          </a:p>
          <a:p>
            <a:pPr marL="0" indent="0">
              <a:buNone/>
            </a:pPr>
            <a:endParaRPr lang="en-US" b="1" dirty="0"/>
          </a:p>
          <a:p>
            <a:pPr marL="0" indent="0">
              <a:buNone/>
            </a:pPr>
            <a:endParaRPr lang="en-US" b="1" dirty="0"/>
          </a:p>
        </p:txBody>
      </p:sp>
      <p:pic>
        <p:nvPicPr>
          <p:cNvPr id="7172" name="Picture 4" descr="Image result for ricklef economy of nature finch histogram">
            <a:extLst>
              <a:ext uri="{FF2B5EF4-FFF2-40B4-BE49-F238E27FC236}">
                <a16:creationId xmlns:a16="http://schemas.microsoft.com/office/drawing/2014/main" id="{04942EF3-DCF8-254F-B2E6-F434186C8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61"/>
          <a:stretch/>
        </p:blipFill>
        <p:spPr bwMode="auto">
          <a:xfrm>
            <a:off x="7221816" y="1541928"/>
            <a:ext cx="4970184" cy="531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630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8EE3-2378-664A-8381-09E1F3784FD7}"/>
              </a:ext>
            </a:extLst>
          </p:cNvPr>
          <p:cNvSpPr>
            <a:spLocks noGrp="1"/>
          </p:cNvSpPr>
          <p:nvPr>
            <p:ph type="title"/>
          </p:nvPr>
        </p:nvSpPr>
        <p:spPr/>
        <p:txBody>
          <a:bodyPr/>
          <a:lstStyle/>
          <a:p>
            <a:pPr algn="ctr"/>
            <a:r>
              <a:rPr lang="en-US" dirty="0"/>
              <a:t>Frequency and probability distributions</a:t>
            </a:r>
          </a:p>
        </p:txBody>
      </p:sp>
      <p:sp>
        <p:nvSpPr>
          <p:cNvPr id="3" name="Content Placeholder 2">
            <a:extLst>
              <a:ext uri="{FF2B5EF4-FFF2-40B4-BE49-F238E27FC236}">
                <a16:creationId xmlns:a16="http://schemas.microsoft.com/office/drawing/2014/main" id="{D8F33C6F-F36E-C84B-9743-357077F470ED}"/>
              </a:ext>
            </a:extLst>
          </p:cNvPr>
          <p:cNvSpPr>
            <a:spLocks noGrp="1"/>
          </p:cNvSpPr>
          <p:nvPr>
            <p:ph idx="1"/>
          </p:nvPr>
        </p:nvSpPr>
        <p:spPr>
          <a:xfrm>
            <a:off x="203165" y="2241176"/>
            <a:ext cx="6118412" cy="4413810"/>
          </a:xfrm>
        </p:spPr>
        <p:txBody>
          <a:bodyPr/>
          <a:lstStyle/>
          <a:p>
            <a:pPr marL="0" indent="0">
              <a:buNone/>
            </a:pPr>
            <a:r>
              <a:rPr lang="en-US" dirty="0"/>
              <a:t>The </a:t>
            </a:r>
            <a:r>
              <a:rPr lang="en-US" b="1" dirty="0"/>
              <a:t>probability distribution</a:t>
            </a:r>
            <a:r>
              <a:rPr lang="en-US" dirty="0"/>
              <a:t> is the distribution of a variable in the whole population – This is almost impossible to know, so we usually approximate it</a:t>
            </a:r>
          </a:p>
          <a:p>
            <a:pPr marL="0" indent="0">
              <a:buNone/>
            </a:pPr>
            <a:endParaRPr lang="en-US" b="1" dirty="0"/>
          </a:p>
          <a:p>
            <a:pPr marL="0" indent="0">
              <a:buNone/>
            </a:pPr>
            <a:r>
              <a:rPr lang="en-US" dirty="0"/>
              <a:t>Continuous variables are often modeled with a theoretical probability distribution called the </a:t>
            </a:r>
            <a:r>
              <a:rPr lang="en-US" b="1" dirty="0"/>
              <a:t>normal distribution</a:t>
            </a:r>
          </a:p>
          <a:p>
            <a:pPr marL="0" indent="0">
              <a:buNone/>
            </a:pPr>
            <a:endParaRPr lang="en-US" b="1" dirty="0"/>
          </a:p>
        </p:txBody>
      </p:sp>
      <p:sp>
        <p:nvSpPr>
          <p:cNvPr id="4" name="AutoShape 2" descr="Image result for normal distribution">
            <a:extLst>
              <a:ext uri="{FF2B5EF4-FFF2-40B4-BE49-F238E27FC236}">
                <a16:creationId xmlns:a16="http://schemas.microsoft.com/office/drawing/2014/main" id="{F8086B4C-0397-BF4C-8BD4-ABEEC59E9953}"/>
              </a:ext>
            </a:extLst>
          </p:cNvPr>
          <p:cNvSpPr>
            <a:spLocks noChangeAspect="1" noChangeArrowheads="1"/>
          </p:cNvSpPr>
          <p:nvPr/>
        </p:nvSpPr>
        <p:spPr bwMode="auto">
          <a:xfrm>
            <a:off x="4236796" y="2241176"/>
            <a:ext cx="6431203" cy="4108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D179EBAE-82EB-FC4C-A9ED-C3EDE6942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5647" y="3120838"/>
            <a:ext cx="5849470" cy="3737161"/>
          </a:xfrm>
          <a:prstGeom prst="rect">
            <a:avLst/>
          </a:prstGeom>
        </p:spPr>
      </p:pic>
    </p:spTree>
    <p:extLst>
      <p:ext uri="{BB962C8B-B14F-4D97-AF65-F5344CB8AC3E}">
        <p14:creationId xmlns:p14="http://schemas.microsoft.com/office/powerpoint/2010/main" val="849481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181C-4130-4B45-B37A-C73627264099}"/>
              </a:ext>
            </a:extLst>
          </p:cNvPr>
          <p:cNvSpPr>
            <a:spLocks noGrp="1"/>
          </p:cNvSpPr>
          <p:nvPr>
            <p:ph type="title"/>
          </p:nvPr>
        </p:nvSpPr>
        <p:spPr/>
        <p:txBody>
          <a:bodyPr/>
          <a:lstStyle/>
          <a:p>
            <a:pPr algn="ctr"/>
            <a:r>
              <a:rPr lang="en-US" dirty="0"/>
              <a:t>Exercise</a:t>
            </a:r>
          </a:p>
        </p:txBody>
      </p:sp>
      <p:sp>
        <p:nvSpPr>
          <p:cNvPr id="3" name="Content Placeholder 2">
            <a:extLst>
              <a:ext uri="{FF2B5EF4-FFF2-40B4-BE49-F238E27FC236}">
                <a16:creationId xmlns:a16="http://schemas.microsoft.com/office/drawing/2014/main" id="{58E80E29-8CC6-1A43-AD0A-967E133E41AB}"/>
              </a:ext>
            </a:extLst>
          </p:cNvPr>
          <p:cNvSpPr>
            <a:spLocks noGrp="1"/>
          </p:cNvSpPr>
          <p:nvPr>
            <p:ph idx="1"/>
          </p:nvPr>
        </p:nvSpPr>
        <p:spPr>
          <a:xfrm>
            <a:off x="838200" y="1825624"/>
            <a:ext cx="5634318" cy="4628963"/>
          </a:xfrm>
        </p:spPr>
        <p:txBody>
          <a:bodyPr>
            <a:normAutofit/>
          </a:bodyPr>
          <a:lstStyle/>
          <a:p>
            <a:pPr>
              <a:defRPr/>
            </a:pPr>
            <a:r>
              <a:rPr lang="en-US" sz="2600" dirty="0"/>
              <a:t>Suppose that we take a sample of size 16 from children in a primary school and get the following data about the number of their decayed teeth,</a:t>
            </a:r>
          </a:p>
          <a:p>
            <a:pPr>
              <a:defRPr/>
            </a:pPr>
            <a:r>
              <a:rPr lang="en-US" sz="2600" dirty="0"/>
              <a:t>3,5,2,4,0,1,3,5,2,3,2,3,3,2,4,1</a:t>
            </a:r>
          </a:p>
          <a:p>
            <a:pPr>
              <a:defRPr/>
            </a:pPr>
            <a:r>
              <a:rPr lang="en-US" sz="2600" dirty="0"/>
              <a:t>To construct a frequency table by:</a:t>
            </a:r>
          </a:p>
          <a:p>
            <a:pPr marL="457200" indent="-457200">
              <a:buFont typeface="+mj-lt"/>
              <a:buAutoNum type="arabicPeriod"/>
              <a:defRPr/>
            </a:pPr>
            <a:r>
              <a:rPr lang="en-US" sz="2600" dirty="0"/>
              <a:t>Order the values from the smallest to the largest.</a:t>
            </a:r>
          </a:p>
          <a:p>
            <a:pPr marL="457200" indent="-457200">
              <a:buFont typeface="+mj-lt"/>
              <a:buAutoNum type="arabicPeriod"/>
              <a:defRPr/>
            </a:pPr>
            <a:r>
              <a:rPr lang="en-US" sz="2600" dirty="0"/>
              <a:t>Count how many numbers are the same.</a:t>
            </a:r>
          </a:p>
        </p:txBody>
      </p:sp>
      <p:graphicFrame>
        <p:nvGraphicFramePr>
          <p:cNvPr id="4" name="Group 4">
            <a:extLst>
              <a:ext uri="{FF2B5EF4-FFF2-40B4-BE49-F238E27FC236}">
                <a16:creationId xmlns:a16="http://schemas.microsoft.com/office/drawing/2014/main" id="{3C038509-1247-A943-93B5-6AF8FE0A9284}"/>
              </a:ext>
            </a:extLst>
          </p:cNvPr>
          <p:cNvGraphicFramePr>
            <a:graphicFrameLocks noGrp="1"/>
          </p:cNvGraphicFramePr>
          <p:nvPr>
            <p:extLst/>
          </p:nvPr>
        </p:nvGraphicFramePr>
        <p:xfrm>
          <a:off x="6472518" y="1690688"/>
          <a:ext cx="5148262" cy="4652962"/>
        </p:xfrm>
        <a:graphic>
          <a:graphicData uri="http://schemas.openxmlformats.org/drawingml/2006/table">
            <a:tbl>
              <a:tblPr rtl="1"/>
              <a:tblGrid>
                <a:gridCol w="1692275">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tblGrid>
              <a:tr h="1349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pitchFamily="34" charset="0"/>
                          <a:cs typeface="Arial" pitchFamily="34" charset="0"/>
                        </a:rPr>
                        <a:t>Relative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pitchFamily="34" charset="0"/>
                          <a:cs typeface="Arial" pitchFamily="34" charset="0"/>
                        </a:rPr>
                        <a:t>Frequency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Frequency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No. of decayed teeth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78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Total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5695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5345-7D12-0E40-8CDB-C46AF45DBCD8}"/>
              </a:ext>
            </a:extLst>
          </p:cNvPr>
          <p:cNvSpPr>
            <a:spLocks noGrp="1"/>
          </p:cNvSpPr>
          <p:nvPr>
            <p:ph type="title"/>
          </p:nvPr>
        </p:nvSpPr>
        <p:spPr/>
        <p:txBody>
          <a:bodyPr/>
          <a:lstStyle/>
          <a:p>
            <a:pPr algn="ctr"/>
            <a:r>
              <a:rPr lang="en-US" dirty="0"/>
              <a:t>Course Basics</a:t>
            </a:r>
          </a:p>
        </p:txBody>
      </p:sp>
      <p:sp>
        <p:nvSpPr>
          <p:cNvPr id="3" name="Content Placeholder 2">
            <a:extLst>
              <a:ext uri="{FF2B5EF4-FFF2-40B4-BE49-F238E27FC236}">
                <a16:creationId xmlns:a16="http://schemas.microsoft.com/office/drawing/2014/main" id="{DC34E21A-437D-6E49-8441-27FA6047F4B2}"/>
              </a:ext>
            </a:extLst>
          </p:cNvPr>
          <p:cNvSpPr>
            <a:spLocks noGrp="1"/>
          </p:cNvSpPr>
          <p:nvPr>
            <p:ph idx="1"/>
          </p:nvPr>
        </p:nvSpPr>
        <p:spPr>
          <a:xfrm>
            <a:off x="604435" y="1825625"/>
            <a:ext cx="11344758" cy="4351338"/>
          </a:xfrm>
        </p:spPr>
        <p:txBody>
          <a:bodyPr/>
          <a:lstStyle/>
          <a:p>
            <a:r>
              <a:rPr lang="en-US" dirty="0"/>
              <a:t>Meeting times:	TR 8-9:30</a:t>
            </a:r>
          </a:p>
          <a:p>
            <a:r>
              <a:rPr lang="en-US" dirty="0"/>
              <a:t>Office Hours:	MW, 10-11 in </a:t>
            </a:r>
            <a:r>
              <a:rPr lang="en-US" dirty="0" err="1"/>
              <a:t>Parmly</a:t>
            </a:r>
            <a:r>
              <a:rPr lang="en-US" dirty="0"/>
              <a:t> 303</a:t>
            </a:r>
          </a:p>
          <a:p>
            <a:r>
              <a:rPr lang="en-US" dirty="0"/>
              <a:t>Schedule:		Subject to change</a:t>
            </a:r>
          </a:p>
          <a:p>
            <a:r>
              <a:rPr lang="en-US" dirty="0"/>
              <a:t>Textbook:		</a:t>
            </a:r>
            <a:r>
              <a:rPr lang="en-US" i="1" dirty="0"/>
              <a:t>The Analysis of Biological Data </a:t>
            </a:r>
            <a:r>
              <a:rPr lang="en-US" dirty="0"/>
              <a:t>by Whitlock and Schluter</a:t>
            </a:r>
          </a:p>
          <a:p>
            <a:r>
              <a:rPr lang="en-US" dirty="0"/>
              <a:t>Software:		R and R Studio</a:t>
            </a:r>
          </a:p>
          <a:p>
            <a:endParaRPr lang="en-US" dirty="0"/>
          </a:p>
        </p:txBody>
      </p:sp>
    </p:spTree>
    <p:extLst>
      <p:ext uri="{BB962C8B-B14F-4D97-AF65-F5344CB8AC3E}">
        <p14:creationId xmlns:p14="http://schemas.microsoft.com/office/powerpoint/2010/main" val="4139668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181C-4130-4B45-B37A-C73627264099}"/>
              </a:ext>
            </a:extLst>
          </p:cNvPr>
          <p:cNvSpPr>
            <a:spLocks noGrp="1"/>
          </p:cNvSpPr>
          <p:nvPr>
            <p:ph type="title"/>
          </p:nvPr>
        </p:nvSpPr>
        <p:spPr/>
        <p:txBody>
          <a:bodyPr/>
          <a:lstStyle/>
          <a:p>
            <a:pPr algn="ctr"/>
            <a:r>
              <a:rPr lang="en-US" dirty="0"/>
              <a:t>Exercise</a:t>
            </a:r>
          </a:p>
        </p:txBody>
      </p:sp>
      <p:sp>
        <p:nvSpPr>
          <p:cNvPr id="3" name="Content Placeholder 2">
            <a:extLst>
              <a:ext uri="{FF2B5EF4-FFF2-40B4-BE49-F238E27FC236}">
                <a16:creationId xmlns:a16="http://schemas.microsoft.com/office/drawing/2014/main" id="{58E80E29-8CC6-1A43-AD0A-967E133E41AB}"/>
              </a:ext>
            </a:extLst>
          </p:cNvPr>
          <p:cNvSpPr>
            <a:spLocks noGrp="1"/>
          </p:cNvSpPr>
          <p:nvPr>
            <p:ph idx="1"/>
          </p:nvPr>
        </p:nvSpPr>
        <p:spPr>
          <a:xfrm>
            <a:off x="838200" y="1825624"/>
            <a:ext cx="5634318" cy="4628963"/>
          </a:xfrm>
        </p:spPr>
        <p:txBody>
          <a:bodyPr>
            <a:normAutofit/>
          </a:bodyPr>
          <a:lstStyle/>
          <a:p>
            <a:pPr>
              <a:defRPr/>
            </a:pPr>
            <a:r>
              <a:rPr lang="en-US" sz="2600" dirty="0"/>
              <a:t>Suppose that we take a sample of size 16 from children in a primary school and get the following data about the number of their decayed teeth,</a:t>
            </a:r>
          </a:p>
          <a:p>
            <a:pPr>
              <a:defRPr/>
            </a:pPr>
            <a:r>
              <a:rPr lang="en-US" sz="2600" dirty="0"/>
              <a:t>3,5,2,4,0,1,3,5,2,3,2,3,3,2,4,1</a:t>
            </a:r>
          </a:p>
          <a:p>
            <a:pPr>
              <a:defRPr/>
            </a:pPr>
            <a:r>
              <a:rPr lang="en-US" sz="2600" dirty="0"/>
              <a:t>To construct a frequency table by:</a:t>
            </a:r>
          </a:p>
          <a:p>
            <a:pPr marL="457200" indent="-457200">
              <a:buFont typeface="+mj-lt"/>
              <a:buAutoNum type="arabicPeriod"/>
              <a:defRPr/>
            </a:pPr>
            <a:r>
              <a:rPr lang="en-US" sz="2600" dirty="0"/>
              <a:t>Order the values from the smallest to the largest.</a:t>
            </a:r>
          </a:p>
          <a:p>
            <a:pPr marL="457200" indent="-457200">
              <a:buFont typeface="+mj-lt"/>
              <a:buAutoNum type="arabicPeriod"/>
              <a:defRPr/>
            </a:pPr>
            <a:r>
              <a:rPr lang="en-US" sz="2600" dirty="0"/>
              <a:t>Count how many numbers are the same.</a:t>
            </a:r>
          </a:p>
        </p:txBody>
      </p:sp>
      <p:graphicFrame>
        <p:nvGraphicFramePr>
          <p:cNvPr id="4" name="Group 4">
            <a:extLst>
              <a:ext uri="{FF2B5EF4-FFF2-40B4-BE49-F238E27FC236}">
                <a16:creationId xmlns:a16="http://schemas.microsoft.com/office/drawing/2014/main" id="{3C038509-1247-A943-93B5-6AF8FE0A9284}"/>
              </a:ext>
            </a:extLst>
          </p:cNvPr>
          <p:cNvGraphicFramePr>
            <a:graphicFrameLocks noGrp="1"/>
          </p:cNvGraphicFramePr>
          <p:nvPr>
            <p:extLst/>
          </p:nvPr>
        </p:nvGraphicFramePr>
        <p:xfrm>
          <a:off x="6472518" y="1690688"/>
          <a:ext cx="5148262" cy="4652962"/>
        </p:xfrm>
        <a:graphic>
          <a:graphicData uri="http://schemas.openxmlformats.org/drawingml/2006/table">
            <a:tbl>
              <a:tblPr rtl="1"/>
              <a:tblGrid>
                <a:gridCol w="1692275">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tblGrid>
              <a:tr h="1349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pitchFamily="34" charset="0"/>
                          <a:cs typeface="Arial" pitchFamily="34" charset="0"/>
                        </a:rPr>
                        <a:t>Relative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pitchFamily="34" charset="0"/>
                          <a:cs typeface="Arial" pitchFamily="34" charset="0"/>
                        </a:rPr>
                        <a:t>Frequency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Frequency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No. of decayed teeth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78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0.0625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0.125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0.25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0.3125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0.125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0.125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1</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2</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4</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5</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2</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0</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1</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2</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3</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4</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cs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cs typeface="Arial" pitchFamily="34" charset="0"/>
                        </a:rPr>
                        <a:t>Total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10257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7B98-D4B6-1E45-94F6-97533B24AD37}"/>
              </a:ext>
            </a:extLst>
          </p:cNvPr>
          <p:cNvSpPr>
            <a:spLocks noGrp="1"/>
          </p:cNvSpPr>
          <p:nvPr>
            <p:ph type="title"/>
          </p:nvPr>
        </p:nvSpPr>
        <p:spPr/>
        <p:txBody>
          <a:bodyPr/>
          <a:lstStyle/>
          <a:p>
            <a:pPr algn="ctr"/>
            <a:r>
              <a:rPr lang="en-US" dirty="0"/>
              <a:t>Types of studies</a:t>
            </a:r>
          </a:p>
        </p:txBody>
      </p:sp>
      <p:sp>
        <p:nvSpPr>
          <p:cNvPr id="3" name="Content Placeholder 2">
            <a:extLst>
              <a:ext uri="{FF2B5EF4-FFF2-40B4-BE49-F238E27FC236}">
                <a16:creationId xmlns:a16="http://schemas.microsoft.com/office/drawing/2014/main" id="{9B20F0F1-AB4F-F74B-BCE2-DBF6B9FCECC3}"/>
              </a:ext>
            </a:extLst>
          </p:cNvPr>
          <p:cNvSpPr>
            <a:spLocks noGrp="1"/>
          </p:cNvSpPr>
          <p:nvPr>
            <p:ph idx="1"/>
          </p:nvPr>
        </p:nvSpPr>
        <p:spPr>
          <a:xfrm>
            <a:off x="838200" y="1690688"/>
            <a:ext cx="10515600" cy="4351338"/>
          </a:xfrm>
        </p:spPr>
        <p:txBody>
          <a:bodyPr/>
          <a:lstStyle/>
          <a:p>
            <a:pPr marL="0" indent="0">
              <a:buNone/>
            </a:pPr>
            <a:r>
              <a:rPr lang="en-US" dirty="0"/>
              <a:t>Studies can be classified as either </a:t>
            </a:r>
            <a:r>
              <a:rPr lang="en-US" b="1" dirty="0"/>
              <a:t>observational</a:t>
            </a:r>
            <a:r>
              <a:rPr lang="en-US" dirty="0"/>
              <a:t> or </a:t>
            </a:r>
            <a:r>
              <a:rPr lang="en-US" b="1" dirty="0"/>
              <a:t>experimental</a:t>
            </a:r>
          </a:p>
          <a:p>
            <a:pPr marL="0" indent="0">
              <a:buNone/>
            </a:pPr>
            <a:r>
              <a:rPr lang="en-US" dirty="0"/>
              <a:t>These are sometimes hard to differentiate</a:t>
            </a:r>
          </a:p>
        </p:txBody>
      </p:sp>
      <p:pic>
        <p:nvPicPr>
          <p:cNvPr id="10242" name="Picture 2" descr="Image result for observational vs experimental study">
            <a:extLst>
              <a:ext uri="{FF2B5EF4-FFF2-40B4-BE49-F238E27FC236}">
                <a16:creationId xmlns:a16="http://schemas.microsoft.com/office/drawing/2014/main" id="{50760085-8A70-3D40-AB2C-E3DE64506D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71" t="12789" r="3789" b="16529"/>
          <a:stretch/>
        </p:blipFill>
        <p:spPr bwMode="auto">
          <a:xfrm>
            <a:off x="1670756" y="2796988"/>
            <a:ext cx="9176538" cy="406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566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B829-1CE4-9647-9CC7-CA4CA9DFDA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95BEA2-F9C3-5F4D-A0B8-FE1A55BB07D9}"/>
              </a:ext>
            </a:extLst>
          </p:cNvPr>
          <p:cNvSpPr>
            <a:spLocks noGrp="1"/>
          </p:cNvSpPr>
          <p:nvPr>
            <p:ph idx="1"/>
          </p:nvPr>
        </p:nvSpPr>
        <p:spPr/>
        <p:txBody>
          <a:bodyPr/>
          <a:lstStyle/>
          <a:p>
            <a:pPr marL="0" indent="0">
              <a:buNone/>
            </a:pPr>
            <a:r>
              <a:rPr lang="en-US" dirty="0"/>
              <a:t>Observational studies can only identify associations, while experimental studies can identify cause-and-effect relationships between variables.</a:t>
            </a:r>
          </a:p>
          <a:p>
            <a:pPr marL="0" indent="0">
              <a:buNone/>
            </a:pPr>
            <a:endParaRPr lang="en-US" dirty="0"/>
          </a:p>
          <a:p>
            <a:pPr marL="0" indent="0">
              <a:buNone/>
            </a:pPr>
            <a:r>
              <a:rPr lang="en-US" dirty="0"/>
              <a:t>However, experimental studies may be impossible for ethical reasons or practical reasons. </a:t>
            </a:r>
          </a:p>
          <a:p>
            <a:pPr marL="0" indent="0">
              <a:buNone/>
            </a:pPr>
            <a:endParaRPr lang="en-US" dirty="0"/>
          </a:p>
          <a:p>
            <a:pPr marL="0" indent="0">
              <a:buNone/>
            </a:pPr>
            <a:r>
              <a:rPr lang="en-US" dirty="0"/>
              <a:t>Is cocaine use during pregnancy harmful?</a:t>
            </a:r>
          </a:p>
        </p:txBody>
      </p:sp>
    </p:spTree>
    <p:extLst>
      <p:ext uri="{BB962C8B-B14F-4D97-AF65-F5344CB8AC3E}">
        <p14:creationId xmlns:p14="http://schemas.microsoft.com/office/powerpoint/2010/main" val="2055402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94A-9191-0F43-A36D-BCB4B44A2B49}"/>
              </a:ext>
            </a:extLst>
          </p:cNvPr>
          <p:cNvSpPr>
            <a:spLocks noGrp="1"/>
          </p:cNvSpPr>
          <p:nvPr>
            <p:ph type="title"/>
          </p:nvPr>
        </p:nvSpPr>
        <p:spPr/>
        <p:txBody>
          <a:bodyPr/>
          <a:lstStyle/>
          <a:p>
            <a:pPr algn="ctr"/>
            <a:r>
              <a:rPr lang="en-US" dirty="0"/>
              <a:t>Exercises</a:t>
            </a:r>
          </a:p>
        </p:txBody>
      </p:sp>
      <p:sp>
        <p:nvSpPr>
          <p:cNvPr id="3" name="Content Placeholder 2">
            <a:extLst>
              <a:ext uri="{FF2B5EF4-FFF2-40B4-BE49-F238E27FC236}">
                <a16:creationId xmlns:a16="http://schemas.microsoft.com/office/drawing/2014/main" id="{8ABD0164-68E3-4F49-A145-256E3E9C1A77}"/>
              </a:ext>
            </a:extLst>
          </p:cNvPr>
          <p:cNvSpPr>
            <a:spLocks noGrp="1"/>
          </p:cNvSpPr>
          <p:nvPr>
            <p:ph idx="1"/>
          </p:nvPr>
        </p:nvSpPr>
        <p:spPr/>
        <p:txBody>
          <a:bodyPr/>
          <a:lstStyle/>
          <a:p>
            <a:pPr marL="0" indent="0">
              <a:buNone/>
            </a:pPr>
            <a:r>
              <a:rPr lang="en-US" dirty="0"/>
              <a:t>What feature of our estimate of a variable is affected by whether or not each individual in the population is equally likely to be chosen for the sample?</a:t>
            </a:r>
          </a:p>
          <a:p>
            <a:pPr marL="0" indent="0">
              <a:buNone/>
            </a:pPr>
            <a:br>
              <a:rPr lang="en-US" dirty="0"/>
            </a:br>
            <a:r>
              <a:rPr lang="en-US" dirty="0"/>
              <a:t>A. Accuracy</a:t>
            </a:r>
          </a:p>
          <a:p>
            <a:pPr marL="0" indent="0">
              <a:buNone/>
            </a:pPr>
            <a:r>
              <a:rPr lang="en-US" dirty="0"/>
              <a:t>B. Precision</a:t>
            </a:r>
          </a:p>
        </p:txBody>
      </p:sp>
    </p:spTree>
    <p:extLst>
      <p:ext uri="{BB962C8B-B14F-4D97-AF65-F5344CB8AC3E}">
        <p14:creationId xmlns:p14="http://schemas.microsoft.com/office/powerpoint/2010/main" val="186456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94A-9191-0F43-A36D-BCB4B44A2B49}"/>
              </a:ext>
            </a:extLst>
          </p:cNvPr>
          <p:cNvSpPr>
            <a:spLocks noGrp="1"/>
          </p:cNvSpPr>
          <p:nvPr>
            <p:ph type="title"/>
          </p:nvPr>
        </p:nvSpPr>
        <p:spPr/>
        <p:txBody>
          <a:bodyPr/>
          <a:lstStyle/>
          <a:p>
            <a:pPr algn="ctr"/>
            <a:r>
              <a:rPr lang="en-US" dirty="0"/>
              <a:t>Exercises</a:t>
            </a:r>
          </a:p>
        </p:txBody>
      </p:sp>
      <p:sp>
        <p:nvSpPr>
          <p:cNvPr id="3" name="Content Placeholder 2">
            <a:extLst>
              <a:ext uri="{FF2B5EF4-FFF2-40B4-BE49-F238E27FC236}">
                <a16:creationId xmlns:a16="http://schemas.microsoft.com/office/drawing/2014/main" id="{8ABD0164-68E3-4F49-A145-256E3E9C1A77}"/>
              </a:ext>
            </a:extLst>
          </p:cNvPr>
          <p:cNvSpPr>
            <a:spLocks noGrp="1"/>
          </p:cNvSpPr>
          <p:nvPr>
            <p:ph idx="1"/>
          </p:nvPr>
        </p:nvSpPr>
        <p:spPr/>
        <p:txBody>
          <a:bodyPr/>
          <a:lstStyle/>
          <a:p>
            <a:pPr marL="0" indent="0">
              <a:buNone/>
            </a:pPr>
            <a:r>
              <a:rPr lang="en-US" dirty="0"/>
              <a:t>Suppose that we ask for unpaid volunteers within a school district to complete a two-hour long in-person survey on their children’s nutritional habits. We end up with a sample with a significantly higher average household income than the school district as a whole, significantly skewing our results. </a:t>
            </a:r>
          </a:p>
          <a:p>
            <a:pPr marL="0" indent="0">
              <a:buNone/>
            </a:pPr>
            <a:endParaRPr lang="en-US" dirty="0"/>
          </a:p>
          <a:p>
            <a:pPr marL="0" indent="0">
              <a:buNone/>
            </a:pPr>
            <a:r>
              <a:rPr lang="en-US" dirty="0"/>
              <a:t>What probably went wrong with our sampling?</a:t>
            </a:r>
          </a:p>
          <a:p>
            <a:pPr marL="0" indent="0">
              <a:buNone/>
            </a:pPr>
            <a:r>
              <a:rPr lang="en-US" dirty="0"/>
              <a:t>What could we do differently to fix the study?</a:t>
            </a:r>
          </a:p>
        </p:txBody>
      </p:sp>
    </p:spTree>
    <p:extLst>
      <p:ext uri="{BB962C8B-B14F-4D97-AF65-F5344CB8AC3E}">
        <p14:creationId xmlns:p14="http://schemas.microsoft.com/office/powerpoint/2010/main" val="1540509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94A-9191-0F43-A36D-BCB4B44A2B49}"/>
              </a:ext>
            </a:extLst>
          </p:cNvPr>
          <p:cNvSpPr>
            <a:spLocks noGrp="1"/>
          </p:cNvSpPr>
          <p:nvPr>
            <p:ph type="title"/>
          </p:nvPr>
        </p:nvSpPr>
        <p:spPr/>
        <p:txBody>
          <a:bodyPr/>
          <a:lstStyle/>
          <a:p>
            <a:pPr algn="ctr"/>
            <a:r>
              <a:rPr lang="en-US" dirty="0"/>
              <a:t>Exercises</a:t>
            </a:r>
          </a:p>
        </p:txBody>
      </p:sp>
      <p:sp>
        <p:nvSpPr>
          <p:cNvPr id="3" name="Content Placeholder 2">
            <a:extLst>
              <a:ext uri="{FF2B5EF4-FFF2-40B4-BE49-F238E27FC236}">
                <a16:creationId xmlns:a16="http://schemas.microsoft.com/office/drawing/2014/main" id="{8ABD0164-68E3-4F49-A145-256E3E9C1A77}"/>
              </a:ext>
            </a:extLst>
          </p:cNvPr>
          <p:cNvSpPr>
            <a:spLocks noGrp="1"/>
          </p:cNvSpPr>
          <p:nvPr>
            <p:ph idx="1"/>
          </p:nvPr>
        </p:nvSpPr>
        <p:spPr/>
        <p:txBody>
          <a:bodyPr/>
          <a:lstStyle/>
          <a:p>
            <a:pPr marL="0" indent="0">
              <a:buNone/>
            </a:pPr>
            <a:r>
              <a:rPr lang="en-US" dirty="0"/>
              <a:t>For each of the following studies, state which are the response and explanatory variables, and whether the studies are observational or experimental:</a:t>
            </a:r>
          </a:p>
          <a:p>
            <a:pPr marL="0" indent="0">
              <a:buNone/>
            </a:pPr>
            <a:endParaRPr lang="en-US" dirty="0"/>
          </a:p>
          <a:p>
            <a:pPr marL="0" indent="0">
              <a:buNone/>
            </a:pPr>
            <a:r>
              <a:rPr lang="en-US" dirty="0"/>
              <a:t>Forestry rangers wanted to compare the growth rates of trees growing at high altitude to those of trees growing at low altitudes. They measured growth rates using the space between tree rings in a set of trees harvested from a national forest at two different elevations.</a:t>
            </a:r>
          </a:p>
        </p:txBody>
      </p:sp>
    </p:spTree>
    <p:extLst>
      <p:ext uri="{BB962C8B-B14F-4D97-AF65-F5344CB8AC3E}">
        <p14:creationId xmlns:p14="http://schemas.microsoft.com/office/powerpoint/2010/main" val="3038759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94A-9191-0F43-A36D-BCB4B44A2B49}"/>
              </a:ext>
            </a:extLst>
          </p:cNvPr>
          <p:cNvSpPr>
            <a:spLocks noGrp="1"/>
          </p:cNvSpPr>
          <p:nvPr>
            <p:ph type="title"/>
          </p:nvPr>
        </p:nvSpPr>
        <p:spPr/>
        <p:txBody>
          <a:bodyPr/>
          <a:lstStyle/>
          <a:p>
            <a:pPr algn="ctr"/>
            <a:r>
              <a:rPr lang="en-US" dirty="0"/>
              <a:t>Exercises</a:t>
            </a:r>
          </a:p>
        </p:txBody>
      </p:sp>
      <p:sp>
        <p:nvSpPr>
          <p:cNvPr id="3" name="Content Placeholder 2">
            <a:extLst>
              <a:ext uri="{FF2B5EF4-FFF2-40B4-BE49-F238E27FC236}">
                <a16:creationId xmlns:a16="http://schemas.microsoft.com/office/drawing/2014/main" id="{8ABD0164-68E3-4F49-A145-256E3E9C1A77}"/>
              </a:ext>
            </a:extLst>
          </p:cNvPr>
          <p:cNvSpPr>
            <a:spLocks noGrp="1"/>
          </p:cNvSpPr>
          <p:nvPr>
            <p:ph idx="1"/>
          </p:nvPr>
        </p:nvSpPr>
        <p:spPr/>
        <p:txBody>
          <a:bodyPr/>
          <a:lstStyle/>
          <a:p>
            <a:pPr marL="0" indent="0">
              <a:buNone/>
            </a:pPr>
            <a:r>
              <a:rPr lang="en-US" dirty="0"/>
              <a:t>For each of the following studies, state which are the response and explanatory variables, and whether the studies are observational or experimental:</a:t>
            </a:r>
          </a:p>
          <a:p>
            <a:pPr marL="0" indent="0">
              <a:buNone/>
            </a:pPr>
            <a:endParaRPr lang="en-US" dirty="0"/>
          </a:p>
          <a:p>
            <a:pPr marL="0" indent="0">
              <a:buNone/>
            </a:pPr>
            <a:r>
              <a:rPr lang="en-US" dirty="0"/>
              <a:t>Researchers randomly assign diabetes patients to two groups. In the first group, the patients receive a new drug </a:t>
            </a:r>
            <a:r>
              <a:rPr lang="en-US" dirty="0" err="1"/>
              <a:t>tasploglutide</a:t>
            </a:r>
            <a:r>
              <a:rPr lang="en-US" dirty="0"/>
              <a:t>, whereas patients in the other group receive standard treatment without the new drug. The researchers compared the rate of insulin release in the two groups.</a:t>
            </a:r>
          </a:p>
        </p:txBody>
      </p:sp>
    </p:spTree>
    <p:extLst>
      <p:ext uri="{BB962C8B-B14F-4D97-AF65-F5344CB8AC3E}">
        <p14:creationId xmlns:p14="http://schemas.microsoft.com/office/powerpoint/2010/main" val="1321891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94A-9191-0F43-A36D-BCB4B44A2B49}"/>
              </a:ext>
            </a:extLst>
          </p:cNvPr>
          <p:cNvSpPr>
            <a:spLocks noGrp="1"/>
          </p:cNvSpPr>
          <p:nvPr>
            <p:ph type="title"/>
          </p:nvPr>
        </p:nvSpPr>
        <p:spPr/>
        <p:txBody>
          <a:bodyPr/>
          <a:lstStyle/>
          <a:p>
            <a:pPr algn="ctr"/>
            <a:r>
              <a:rPr lang="en-US" dirty="0"/>
              <a:t>Exercises</a:t>
            </a:r>
          </a:p>
        </p:txBody>
      </p:sp>
      <p:sp>
        <p:nvSpPr>
          <p:cNvPr id="3" name="Content Placeholder 2">
            <a:extLst>
              <a:ext uri="{FF2B5EF4-FFF2-40B4-BE49-F238E27FC236}">
                <a16:creationId xmlns:a16="http://schemas.microsoft.com/office/drawing/2014/main" id="{8ABD0164-68E3-4F49-A145-256E3E9C1A77}"/>
              </a:ext>
            </a:extLst>
          </p:cNvPr>
          <p:cNvSpPr>
            <a:spLocks noGrp="1"/>
          </p:cNvSpPr>
          <p:nvPr>
            <p:ph idx="1"/>
          </p:nvPr>
        </p:nvSpPr>
        <p:spPr/>
        <p:txBody>
          <a:bodyPr/>
          <a:lstStyle/>
          <a:p>
            <a:pPr marL="0" indent="0">
              <a:buNone/>
            </a:pPr>
            <a:r>
              <a:rPr lang="en-US" dirty="0"/>
              <a:t>For each of the following studies, state which are the response and explanatory variables, and whether the studies are observational or experimental:</a:t>
            </a:r>
          </a:p>
          <a:p>
            <a:pPr marL="0" indent="0">
              <a:buNone/>
            </a:pPr>
            <a:endParaRPr lang="en-US" dirty="0"/>
          </a:p>
          <a:p>
            <a:pPr marL="0" indent="0">
              <a:buNone/>
            </a:pPr>
            <a:r>
              <a:rPr lang="en-US" dirty="0"/>
              <a:t>Psychologists tested whether the frequency of illegal drug use differs between people suffering from schizophrenia and those not having the disease. They measured drug use in a group of schizophrenia patients and compared it with that in a similar sized group of randomly chosen people.</a:t>
            </a:r>
          </a:p>
        </p:txBody>
      </p:sp>
    </p:spTree>
    <p:extLst>
      <p:ext uri="{BB962C8B-B14F-4D97-AF65-F5344CB8AC3E}">
        <p14:creationId xmlns:p14="http://schemas.microsoft.com/office/powerpoint/2010/main" val="7711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494A-9191-0F43-A36D-BCB4B44A2B49}"/>
              </a:ext>
            </a:extLst>
          </p:cNvPr>
          <p:cNvSpPr>
            <a:spLocks noGrp="1"/>
          </p:cNvSpPr>
          <p:nvPr>
            <p:ph type="title"/>
          </p:nvPr>
        </p:nvSpPr>
        <p:spPr/>
        <p:txBody>
          <a:bodyPr/>
          <a:lstStyle/>
          <a:p>
            <a:pPr algn="ctr"/>
            <a:r>
              <a:rPr lang="en-US" dirty="0"/>
              <a:t>Exercises</a:t>
            </a:r>
          </a:p>
        </p:txBody>
      </p:sp>
      <p:sp>
        <p:nvSpPr>
          <p:cNvPr id="3" name="Content Placeholder 2">
            <a:extLst>
              <a:ext uri="{FF2B5EF4-FFF2-40B4-BE49-F238E27FC236}">
                <a16:creationId xmlns:a16="http://schemas.microsoft.com/office/drawing/2014/main" id="{8ABD0164-68E3-4F49-A145-256E3E9C1A77}"/>
              </a:ext>
            </a:extLst>
          </p:cNvPr>
          <p:cNvSpPr>
            <a:spLocks noGrp="1"/>
          </p:cNvSpPr>
          <p:nvPr>
            <p:ph idx="1"/>
          </p:nvPr>
        </p:nvSpPr>
        <p:spPr/>
        <p:txBody>
          <a:bodyPr/>
          <a:lstStyle/>
          <a:p>
            <a:pPr marL="0" indent="0">
              <a:buNone/>
            </a:pPr>
            <a:r>
              <a:rPr lang="en-US" dirty="0"/>
              <a:t>For each of the following studies, state which are the response and explanatory variables, and whether the studies are observational or experimental:</a:t>
            </a:r>
          </a:p>
          <a:p>
            <a:pPr marL="0" indent="0">
              <a:buNone/>
            </a:pPr>
            <a:endParaRPr lang="en-US" dirty="0"/>
          </a:p>
          <a:p>
            <a:pPr marL="0" indent="0">
              <a:buNone/>
            </a:pPr>
            <a:r>
              <a:rPr lang="en-US" dirty="0"/>
              <a:t>A group studied a species of spider whose females often eat males that try to mate with them. The researchers removed a leg from each male spider in one group ( to make them weaker and more vulnerable to being eaten) and left the males in another group undamaged. They studied whether survival of males in the two groups differed during courtship.</a:t>
            </a:r>
          </a:p>
        </p:txBody>
      </p:sp>
    </p:spTree>
    <p:extLst>
      <p:ext uri="{BB962C8B-B14F-4D97-AF65-F5344CB8AC3E}">
        <p14:creationId xmlns:p14="http://schemas.microsoft.com/office/powerpoint/2010/main" val="346798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1A6C-CF64-544F-BBD5-50D40802F2EA}"/>
              </a:ext>
            </a:extLst>
          </p:cNvPr>
          <p:cNvSpPr>
            <a:spLocks noGrp="1"/>
          </p:cNvSpPr>
          <p:nvPr>
            <p:ph type="title"/>
          </p:nvPr>
        </p:nvSpPr>
        <p:spPr>
          <a:xfrm>
            <a:off x="838200" y="1548466"/>
            <a:ext cx="10515600" cy="1325563"/>
          </a:xfrm>
        </p:spPr>
        <p:txBody>
          <a:bodyPr/>
          <a:lstStyle/>
          <a:p>
            <a:pPr algn="ctr"/>
            <a:r>
              <a:rPr lang="en-US" dirty="0"/>
              <a:t>Next class</a:t>
            </a:r>
          </a:p>
        </p:txBody>
      </p:sp>
      <p:sp>
        <p:nvSpPr>
          <p:cNvPr id="3" name="Content Placeholder 2">
            <a:extLst>
              <a:ext uri="{FF2B5EF4-FFF2-40B4-BE49-F238E27FC236}">
                <a16:creationId xmlns:a16="http://schemas.microsoft.com/office/drawing/2014/main" id="{91F64EBC-F173-8842-A521-31F3295D9E6E}"/>
              </a:ext>
            </a:extLst>
          </p:cNvPr>
          <p:cNvSpPr>
            <a:spLocks noGrp="1"/>
          </p:cNvSpPr>
          <p:nvPr>
            <p:ph idx="1"/>
          </p:nvPr>
        </p:nvSpPr>
        <p:spPr>
          <a:xfrm>
            <a:off x="838200" y="3008966"/>
            <a:ext cx="10515600" cy="4351338"/>
          </a:xfrm>
        </p:spPr>
        <p:txBody>
          <a:bodyPr>
            <a:normAutofit/>
          </a:bodyPr>
          <a:lstStyle/>
          <a:p>
            <a:pPr marL="0" indent="0" algn="ctr">
              <a:buNone/>
            </a:pPr>
            <a:r>
              <a:rPr lang="en-US" sz="3800" dirty="0"/>
              <a:t>Chapter 2 – Displaying Data</a:t>
            </a:r>
          </a:p>
          <a:p>
            <a:pPr marL="0" indent="0" algn="ctr">
              <a:buNone/>
            </a:pPr>
            <a:r>
              <a:rPr lang="en-US" sz="3800" dirty="0"/>
              <a:t>Please bring your laptops!!</a:t>
            </a:r>
          </a:p>
        </p:txBody>
      </p:sp>
    </p:spTree>
    <p:extLst>
      <p:ext uri="{BB962C8B-B14F-4D97-AF65-F5344CB8AC3E}">
        <p14:creationId xmlns:p14="http://schemas.microsoft.com/office/powerpoint/2010/main" val="179188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3E56-E8E8-7F44-8E2B-399F655F0297}"/>
              </a:ext>
            </a:extLst>
          </p:cNvPr>
          <p:cNvSpPr>
            <a:spLocks noGrp="1"/>
          </p:cNvSpPr>
          <p:nvPr>
            <p:ph type="title"/>
          </p:nvPr>
        </p:nvSpPr>
        <p:spPr/>
        <p:txBody>
          <a:bodyPr/>
          <a:lstStyle/>
          <a:p>
            <a:r>
              <a:rPr lang="en-US" dirty="0"/>
              <a:t>Course text</a:t>
            </a:r>
          </a:p>
        </p:txBody>
      </p:sp>
      <p:sp>
        <p:nvSpPr>
          <p:cNvPr id="3" name="Content Placeholder 2">
            <a:extLst>
              <a:ext uri="{FF2B5EF4-FFF2-40B4-BE49-F238E27FC236}">
                <a16:creationId xmlns:a16="http://schemas.microsoft.com/office/drawing/2014/main" id="{B541F218-10A1-2E4F-BC61-4AD5A01F50E5}"/>
              </a:ext>
            </a:extLst>
          </p:cNvPr>
          <p:cNvSpPr>
            <a:spLocks noGrp="1"/>
          </p:cNvSpPr>
          <p:nvPr>
            <p:ph idx="1"/>
          </p:nvPr>
        </p:nvSpPr>
        <p:spPr>
          <a:xfrm>
            <a:off x="838200" y="1825625"/>
            <a:ext cx="5965556" cy="4351338"/>
          </a:xfrm>
        </p:spPr>
        <p:txBody>
          <a:bodyPr/>
          <a:lstStyle/>
          <a:p>
            <a:r>
              <a:rPr lang="en-US" dirty="0"/>
              <a:t>The Analysis of Biological Data by Whitlock and Schluter, 2</a:t>
            </a:r>
            <a:r>
              <a:rPr lang="en-US" baseline="30000" dirty="0"/>
              <a:t>nd</a:t>
            </a:r>
            <a:r>
              <a:rPr lang="en-US" dirty="0"/>
              <a:t> edition</a:t>
            </a:r>
          </a:p>
          <a:p>
            <a:r>
              <a:rPr lang="en-US" dirty="0"/>
              <a:t>First edition or paperback edition are also probably fine</a:t>
            </a:r>
          </a:p>
          <a:p>
            <a:r>
              <a:rPr lang="en-US" dirty="0"/>
              <a:t>Provides great examples using real-world data</a:t>
            </a:r>
          </a:p>
          <a:p>
            <a:r>
              <a:rPr lang="en-US" dirty="0"/>
              <a:t>http://</a:t>
            </a:r>
            <a:r>
              <a:rPr lang="en-US" dirty="0" err="1"/>
              <a:t>whitlockschluter.zoology.ubc.ca</a:t>
            </a:r>
            <a:endParaRPr lang="en-US" dirty="0"/>
          </a:p>
          <a:p>
            <a:pPr lvl="1"/>
            <a:r>
              <a:rPr lang="en-US" dirty="0"/>
              <a:t>Provides data and R scripts used in all examples</a:t>
            </a:r>
          </a:p>
        </p:txBody>
      </p:sp>
      <p:pic>
        <p:nvPicPr>
          <p:cNvPr id="1026" name="Picture 2" descr="Image result for analysis of biological data">
            <a:extLst>
              <a:ext uri="{FF2B5EF4-FFF2-40B4-BE49-F238E27FC236}">
                <a16:creationId xmlns:a16="http://schemas.microsoft.com/office/drawing/2014/main" id="{1E80754E-EE08-0948-8812-473848029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0"/>
            <a:ext cx="518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20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C994-0690-8742-AC08-EA9476CE41C8}"/>
              </a:ext>
            </a:extLst>
          </p:cNvPr>
          <p:cNvSpPr>
            <a:spLocks noGrp="1"/>
          </p:cNvSpPr>
          <p:nvPr>
            <p:ph type="title"/>
          </p:nvPr>
        </p:nvSpPr>
        <p:spPr/>
        <p:txBody>
          <a:bodyPr/>
          <a:lstStyle/>
          <a:p>
            <a:r>
              <a:rPr lang="en-US" dirty="0"/>
              <a:t>s</a:t>
            </a:r>
          </a:p>
        </p:txBody>
      </p:sp>
      <p:pic>
        <p:nvPicPr>
          <p:cNvPr id="5" name="Content Placeholder 4">
            <a:extLst>
              <a:ext uri="{FF2B5EF4-FFF2-40B4-BE49-F238E27FC236}">
                <a16:creationId xmlns:a16="http://schemas.microsoft.com/office/drawing/2014/main" id="{B7428076-A282-F14D-9010-3BF048FFEFC4}"/>
              </a:ext>
            </a:extLst>
          </p:cNvPr>
          <p:cNvPicPr>
            <a:picLocks noGrp="1" noChangeAspect="1"/>
          </p:cNvPicPr>
          <p:nvPr>
            <p:ph idx="1"/>
          </p:nvPr>
        </p:nvPicPr>
        <p:blipFill>
          <a:blip r:embed="rId2"/>
          <a:stretch>
            <a:fillRect/>
          </a:stretch>
        </p:blipFill>
        <p:spPr>
          <a:xfrm>
            <a:off x="210018" y="365125"/>
            <a:ext cx="11771964" cy="6176963"/>
          </a:xfrm>
        </p:spPr>
      </p:pic>
    </p:spTree>
    <p:extLst>
      <p:ext uri="{BB962C8B-B14F-4D97-AF65-F5344CB8AC3E}">
        <p14:creationId xmlns:p14="http://schemas.microsoft.com/office/powerpoint/2010/main" val="79742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9BD0-F224-1141-8FBB-343D2265AFE4}"/>
              </a:ext>
            </a:extLst>
          </p:cNvPr>
          <p:cNvSpPr>
            <a:spLocks noGrp="1"/>
          </p:cNvSpPr>
          <p:nvPr>
            <p:ph type="title"/>
          </p:nvPr>
        </p:nvSpPr>
        <p:spPr/>
        <p:txBody>
          <a:bodyPr/>
          <a:lstStyle/>
          <a:p>
            <a:pPr algn="ctr"/>
            <a:r>
              <a:rPr lang="en-US" dirty="0"/>
              <a:t>Grading</a:t>
            </a:r>
          </a:p>
        </p:txBody>
      </p:sp>
      <p:sp>
        <p:nvSpPr>
          <p:cNvPr id="3" name="Content Placeholder 2">
            <a:extLst>
              <a:ext uri="{FF2B5EF4-FFF2-40B4-BE49-F238E27FC236}">
                <a16:creationId xmlns:a16="http://schemas.microsoft.com/office/drawing/2014/main" id="{03CAD51D-113D-F44B-A9FD-CA85629F28AA}"/>
              </a:ext>
            </a:extLst>
          </p:cNvPr>
          <p:cNvSpPr>
            <a:spLocks noGrp="1"/>
          </p:cNvSpPr>
          <p:nvPr>
            <p:ph idx="1"/>
          </p:nvPr>
        </p:nvSpPr>
        <p:spPr/>
        <p:txBody>
          <a:bodyPr/>
          <a:lstStyle/>
          <a:p>
            <a:pPr marL="0" indent="0">
              <a:buNone/>
            </a:pPr>
            <a:r>
              <a:rPr lang="en-US" dirty="0"/>
              <a:t>Problem sets		25 pts each</a:t>
            </a:r>
          </a:p>
          <a:p>
            <a:pPr marL="0" indent="0">
              <a:buNone/>
            </a:pPr>
            <a:r>
              <a:rPr lang="en-US" dirty="0"/>
              <a:t>Mid-term exams		100 pts each</a:t>
            </a:r>
          </a:p>
          <a:p>
            <a:pPr marL="0" indent="0">
              <a:buNone/>
            </a:pPr>
            <a:r>
              <a:rPr lang="en-US" dirty="0"/>
              <a:t>Final exam			200 pts</a:t>
            </a:r>
          </a:p>
          <a:p>
            <a:pPr marL="0" indent="0">
              <a:buNone/>
            </a:pPr>
            <a:r>
              <a:rPr lang="en-US" dirty="0"/>
              <a:t>Paper summaries		30 pts</a:t>
            </a:r>
          </a:p>
          <a:p>
            <a:pPr marL="0" indent="0">
              <a:buNone/>
            </a:pPr>
            <a:r>
              <a:rPr lang="en-US" u="sng" dirty="0"/>
              <a:t>Participation		20 pts		 </a:t>
            </a:r>
          </a:p>
          <a:p>
            <a:pPr marL="0" indent="0">
              <a:buNone/>
            </a:pPr>
            <a:r>
              <a:rPr lang="en-US" dirty="0"/>
              <a:t>TOTAL				700 pts</a:t>
            </a:r>
          </a:p>
        </p:txBody>
      </p:sp>
    </p:spTree>
    <p:extLst>
      <p:ext uri="{BB962C8B-B14F-4D97-AF65-F5344CB8AC3E}">
        <p14:creationId xmlns:p14="http://schemas.microsoft.com/office/powerpoint/2010/main" val="422140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C014-941B-9649-966E-7E97D5499ACC}"/>
              </a:ext>
            </a:extLst>
          </p:cNvPr>
          <p:cNvSpPr>
            <a:spLocks noGrp="1"/>
          </p:cNvSpPr>
          <p:nvPr>
            <p:ph type="title"/>
          </p:nvPr>
        </p:nvSpPr>
        <p:spPr/>
        <p:txBody>
          <a:bodyPr/>
          <a:lstStyle/>
          <a:p>
            <a:pPr algn="ctr"/>
            <a:r>
              <a:rPr lang="en-US" dirty="0"/>
              <a:t>Open book policy</a:t>
            </a:r>
          </a:p>
        </p:txBody>
      </p:sp>
      <p:sp>
        <p:nvSpPr>
          <p:cNvPr id="3" name="Content Placeholder 2">
            <a:extLst>
              <a:ext uri="{FF2B5EF4-FFF2-40B4-BE49-F238E27FC236}">
                <a16:creationId xmlns:a16="http://schemas.microsoft.com/office/drawing/2014/main" id="{EA9A74F1-BFC4-BD45-ACB2-9DE563DD956A}"/>
              </a:ext>
            </a:extLst>
          </p:cNvPr>
          <p:cNvSpPr>
            <a:spLocks noGrp="1"/>
          </p:cNvSpPr>
          <p:nvPr>
            <p:ph idx="1"/>
          </p:nvPr>
        </p:nvSpPr>
        <p:spPr/>
        <p:txBody>
          <a:bodyPr>
            <a:normAutofit fontScale="92500" lnSpcReduction="10000"/>
          </a:bodyPr>
          <a:lstStyle/>
          <a:p>
            <a:pPr marL="0" indent="0">
              <a:buNone/>
            </a:pPr>
            <a:r>
              <a:rPr lang="en-US" dirty="0"/>
              <a:t>All exams will be taken at home/library/wherever, and you may use any notes, textbooks, or internet resources you would like. However, you shall not consult any other </a:t>
            </a:r>
            <a:r>
              <a:rPr lang="en-US" b="1" dirty="0"/>
              <a:t>person</a:t>
            </a:r>
            <a:r>
              <a:rPr lang="en-US" dirty="0"/>
              <a:t> for help beside myself.</a:t>
            </a:r>
          </a:p>
          <a:p>
            <a:pPr marL="0" indent="0">
              <a:buNone/>
            </a:pPr>
            <a:endParaRPr lang="en-US" dirty="0"/>
          </a:p>
          <a:p>
            <a:pPr marL="0" indent="0">
              <a:buNone/>
            </a:pPr>
            <a:r>
              <a:rPr lang="en-US" dirty="0"/>
              <a:t>Problem sets can be performed individually or in groups of up to three. Please turn in a single completed problem set per group, with a list of group members and a statement that each member contributed equally.</a:t>
            </a:r>
          </a:p>
          <a:p>
            <a:pPr marL="0" indent="0">
              <a:buNone/>
            </a:pPr>
            <a:endParaRPr lang="en-US" dirty="0"/>
          </a:p>
          <a:p>
            <a:pPr marL="0" indent="0">
              <a:buNone/>
            </a:pPr>
            <a:r>
              <a:rPr lang="en-US" dirty="0"/>
              <a:t>Make sure that each group member is a part of answering every question. Otherwise, you will be a disadvantage on the solo exams (which are worth far more points).</a:t>
            </a:r>
          </a:p>
        </p:txBody>
      </p:sp>
    </p:spTree>
    <p:extLst>
      <p:ext uri="{BB962C8B-B14F-4D97-AF65-F5344CB8AC3E}">
        <p14:creationId xmlns:p14="http://schemas.microsoft.com/office/powerpoint/2010/main" val="255767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4133-6BBC-5747-96F4-9A88DA744264}"/>
              </a:ext>
            </a:extLst>
          </p:cNvPr>
          <p:cNvSpPr>
            <a:spLocks noGrp="1"/>
          </p:cNvSpPr>
          <p:nvPr>
            <p:ph type="title"/>
          </p:nvPr>
        </p:nvSpPr>
        <p:spPr/>
        <p:txBody>
          <a:bodyPr/>
          <a:lstStyle/>
          <a:p>
            <a:pPr algn="ctr"/>
            <a:r>
              <a:rPr lang="en-US" dirty="0"/>
              <a:t>Course introduction</a:t>
            </a:r>
          </a:p>
        </p:txBody>
      </p:sp>
      <p:sp>
        <p:nvSpPr>
          <p:cNvPr id="3" name="Content Placeholder 2">
            <a:extLst>
              <a:ext uri="{FF2B5EF4-FFF2-40B4-BE49-F238E27FC236}">
                <a16:creationId xmlns:a16="http://schemas.microsoft.com/office/drawing/2014/main" id="{EAC7729E-1616-9943-AF35-78A29164EAB3}"/>
              </a:ext>
            </a:extLst>
          </p:cNvPr>
          <p:cNvSpPr>
            <a:spLocks noGrp="1"/>
          </p:cNvSpPr>
          <p:nvPr>
            <p:ph idx="1"/>
          </p:nvPr>
        </p:nvSpPr>
        <p:spPr/>
        <p:txBody>
          <a:bodyPr/>
          <a:lstStyle/>
          <a:p>
            <a:r>
              <a:rPr lang="en-US" dirty="0"/>
              <a:t>Statistics is a branch of mathematics dealing with collecting, organizing, analyzing, interpreting, and presenting data</a:t>
            </a:r>
          </a:p>
          <a:p>
            <a:pPr lvl="1"/>
            <a:r>
              <a:rPr lang="en-US" dirty="0"/>
              <a:t>Subfields of mathematical and applied statistics</a:t>
            </a:r>
          </a:p>
          <a:p>
            <a:r>
              <a:rPr lang="en-US" dirty="0"/>
              <a:t>Biostatistics is a branch of applied statistics directed toward applications in biology and the health sciences</a:t>
            </a:r>
          </a:p>
          <a:p>
            <a:endParaRPr lang="en-US" dirty="0"/>
          </a:p>
        </p:txBody>
      </p:sp>
    </p:spTree>
    <p:extLst>
      <p:ext uri="{BB962C8B-B14F-4D97-AF65-F5344CB8AC3E}">
        <p14:creationId xmlns:p14="http://schemas.microsoft.com/office/powerpoint/2010/main" val="1522607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4189</TotalTime>
  <Words>2957</Words>
  <Application>Microsoft Macintosh PowerPoint</Application>
  <PresentationFormat>Widescreen</PresentationFormat>
  <Paragraphs>322</Paragraphs>
  <Slides>60</Slides>
  <Notes>18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Calibri Light</vt:lpstr>
      <vt:lpstr>Office Theme</vt:lpstr>
      <vt:lpstr>Biology 201: Statistics for Biology and Medicine </vt:lpstr>
      <vt:lpstr>My background</vt:lpstr>
      <vt:lpstr>Course goals</vt:lpstr>
      <vt:lpstr>Course goals</vt:lpstr>
      <vt:lpstr>Course Basics</vt:lpstr>
      <vt:lpstr>Course text</vt:lpstr>
      <vt:lpstr>Grading</vt:lpstr>
      <vt:lpstr>Open book policy</vt:lpstr>
      <vt:lpstr>Course introduction</vt:lpstr>
      <vt:lpstr>Course introduction</vt:lpstr>
      <vt:lpstr>PowerPoint Presentation</vt:lpstr>
      <vt:lpstr>R</vt:lpstr>
      <vt:lpstr>Why R?</vt:lpstr>
      <vt:lpstr>RStudio</vt:lpstr>
      <vt:lpstr>Installing R</vt:lpstr>
      <vt:lpstr>Installing RStudio</vt:lpstr>
      <vt:lpstr>Introductory tutorial</vt:lpstr>
      <vt:lpstr>Please install R and Rstudio by next Tuesday and bring your laptop with you to every class</vt:lpstr>
      <vt:lpstr>Let’s take a look at R and RStudio…</vt:lpstr>
      <vt:lpstr>Chapter 1:  Statistics and Samples </vt:lpstr>
      <vt:lpstr>PowerPoint Presentation</vt:lpstr>
      <vt:lpstr>How do we define a population?</vt:lpstr>
      <vt:lpstr>PowerPoint Presentation</vt:lpstr>
      <vt:lpstr>PowerPoint Presentation</vt:lpstr>
      <vt:lpstr>Example of poor sampling</vt:lpstr>
      <vt:lpstr>What makes a good sample?</vt:lpstr>
      <vt:lpstr>PowerPoint Presentation</vt:lpstr>
      <vt:lpstr>Random sampling</vt:lpstr>
      <vt:lpstr>Random sampling</vt:lpstr>
      <vt:lpstr>Volunteer bias</vt:lpstr>
      <vt:lpstr>Random sampling</vt:lpstr>
      <vt:lpstr>Rules of random sampling</vt:lpstr>
      <vt:lpstr>R Tip</vt:lpstr>
      <vt:lpstr>Sampling need not be done on the level  of single individuals</vt:lpstr>
      <vt:lpstr>PowerPoint Presentation</vt:lpstr>
      <vt:lpstr>PowerPoint Presentation</vt:lpstr>
      <vt:lpstr>Discussion</vt:lpstr>
      <vt:lpstr>Discussion</vt:lpstr>
      <vt:lpstr>Discussion</vt:lpstr>
      <vt:lpstr>Types of data and variables</vt:lpstr>
      <vt:lpstr>Types of data</vt:lpstr>
      <vt:lpstr>Types of data</vt:lpstr>
      <vt:lpstr>Types of data</vt:lpstr>
      <vt:lpstr>Types of variables</vt:lpstr>
      <vt:lpstr>Exercise</vt:lpstr>
      <vt:lpstr>Frequency and probability distributions</vt:lpstr>
      <vt:lpstr>Frequency and probability distributions</vt:lpstr>
      <vt:lpstr>Frequency and probability distributions</vt:lpstr>
      <vt:lpstr>Exercise</vt:lpstr>
      <vt:lpstr>Exercise</vt:lpstr>
      <vt:lpstr>Types of studies</vt:lpstr>
      <vt:lpstr>PowerPoint Presentation</vt:lpstr>
      <vt:lpstr>Exercises</vt:lpstr>
      <vt:lpstr>Exercises</vt:lpstr>
      <vt:lpstr>Exercises</vt:lpstr>
      <vt:lpstr>Exercises</vt:lpstr>
      <vt:lpstr>Exercises</vt:lpstr>
      <vt:lpstr>Exercises</vt:lpstr>
      <vt:lpstr>Next class</vt:lpstr>
      <vt:lpst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Sackman</dc:creator>
  <cp:lastModifiedBy>Andrew Sackman</cp:lastModifiedBy>
  <cp:revision>48</cp:revision>
  <dcterms:created xsi:type="dcterms:W3CDTF">2019-07-10T14:25:50Z</dcterms:created>
  <dcterms:modified xsi:type="dcterms:W3CDTF">2020-01-09T12:44:43Z</dcterms:modified>
</cp:coreProperties>
</file>